
<file path=[Content_Types].xml><?xml version="1.0" encoding="utf-8"?>
<Types xmlns="http://schemas.openxmlformats.org/package/2006/content-types">
  <Default Extension="jpeg" ContentType="image/jpeg"/>
  <Default Extension="png" ContentType="image/png"/>
  <Default Extension="tiff" ContentType="image/tif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3" r:id="rId5"/>
    <p:sldId id="265" r:id="rId6"/>
    <p:sldId id="274" r:id="rId7"/>
    <p:sldId id="282" r:id="rId8"/>
    <p:sldId id="292" r:id="rId9"/>
    <p:sldId id="275" r:id="rId10"/>
    <p:sldId id="273" r:id="rId11"/>
    <p:sldId id="279" r:id="rId12"/>
    <p:sldId id="288" r:id="rId13"/>
    <p:sldId id="278" r:id="rId14"/>
    <p:sldId id="284" r:id="rId15"/>
    <p:sldId id="262" r:id="rId16"/>
    <p:sldId id="289" r:id="rId17"/>
    <p:sldId id="293" r:id="rId18"/>
    <p:sldId id="295" r:id="rId19"/>
    <p:sldId id="294" r:id="rId20"/>
    <p:sldId id="281" r:id="rId21"/>
    <p:sldId id="296" r:id="rId22"/>
    <p:sldId id="297" r:id="rId23"/>
    <p:sldId id="298" r:id="rId24"/>
    <p:sldId id="264" r:id="rId25"/>
    <p:sldId id="291" r:id="rId26"/>
    <p:sldId id="299"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74EA"/>
    <a:srgbClr val="D77DFA"/>
    <a:srgbClr val="657DFB"/>
    <a:srgbClr val="54A1E3"/>
    <a:srgbClr val="272A33"/>
    <a:srgbClr val="5DA2B1"/>
    <a:srgbClr val="3F88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407" autoAdjust="0"/>
    <p:restoredTop sz="94660"/>
  </p:normalViewPr>
  <p:slideViewPr>
    <p:cSldViewPr snapToGrid="0">
      <p:cViewPr>
        <p:scale>
          <a:sx n="100" d="100"/>
          <a:sy n="100" d="100"/>
        </p:scale>
        <p:origin x="360" y="79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73A6B-BB26-4B12-BFB8-2B873AE1226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701FA-A99B-4EA7-BD9A-49A04217BC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6BAB08-D03A-4FEF-8092-001CB785BBAB}"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AB37BB-E8A6-440B-8775-2A002C97BC5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3.tiff"/><Relationship Id="rId1" Type="http://schemas.openxmlformats.org/officeDocument/2006/relationships/image" Target="../media/image2.tiff"/></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5.tiff"/><Relationship Id="rId1" Type="http://schemas.openxmlformats.org/officeDocument/2006/relationships/image" Target="../media/image4.tiff"/></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image" Target="../media/image1.png"/><Relationship Id="rId3" Type="http://schemas.openxmlformats.org/officeDocument/2006/relationships/image" Target="../media/image6.png"/><Relationship Id="rId2" Type="http://schemas.microsoft.com/office/2007/relationships/media" Target="../media/media1.mp3"/><Relationship Id="rId1" Type="http://schemas.openxmlformats.org/officeDocument/2006/relationships/audio" Target="../media/media1.mp3"/></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6.tiff"/><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11.tiff"/><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image" Target="../media/image13.tiff"/><Relationship Id="rId3" Type="http://schemas.openxmlformats.org/officeDocument/2006/relationships/image" Target="../media/image7.png"/><Relationship Id="rId2" Type="http://schemas.openxmlformats.org/officeDocument/2006/relationships/image" Target="../media/image12.tiff"/><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4.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任意多边形 8"/>
          <p:cNvSpPr/>
          <p:nvPr/>
        </p:nvSpPr>
        <p:spPr>
          <a:xfrm>
            <a:off x="332024" y="453564"/>
            <a:ext cx="11527953" cy="6153999"/>
          </a:xfrm>
          <a:custGeom>
            <a:avLst/>
            <a:gdLst>
              <a:gd name="connsiteX0" fmla="*/ 0 w 11350172"/>
              <a:gd name="connsiteY0" fmla="*/ 4728029 h 6451600"/>
              <a:gd name="connsiteX1" fmla="*/ 51871 w 11350172"/>
              <a:gd name="connsiteY1" fmla="*/ 4728029 h 6451600"/>
              <a:gd name="connsiteX2" fmla="*/ 51871 w 11350172"/>
              <a:gd name="connsiteY2" fmla="*/ 6399729 h 6451600"/>
              <a:gd name="connsiteX3" fmla="*/ 11298301 w 11350172"/>
              <a:gd name="connsiteY3" fmla="*/ 6399729 h 6451600"/>
              <a:gd name="connsiteX4" fmla="*/ 11298301 w 11350172"/>
              <a:gd name="connsiteY4" fmla="*/ 4728029 h 6451600"/>
              <a:gd name="connsiteX5" fmla="*/ 11350172 w 11350172"/>
              <a:gd name="connsiteY5" fmla="*/ 4728029 h 6451600"/>
              <a:gd name="connsiteX6" fmla="*/ 11350172 w 11350172"/>
              <a:gd name="connsiteY6" fmla="*/ 6451600 h 6451600"/>
              <a:gd name="connsiteX7" fmla="*/ 0 w 11350172"/>
              <a:gd name="connsiteY7" fmla="*/ 6451600 h 6451600"/>
              <a:gd name="connsiteX8" fmla="*/ 0 w 11350172"/>
              <a:gd name="connsiteY8" fmla="*/ 0 h 6451600"/>
              <a:gd name="connsiteX9" fmla="*/ 11350172 w 11350172"/>
              <a:gd name="connsiteY9" fmla="*/ 0 h 6451600"/>
              <a:gd name="connsiteX10" fmla="*/ 11350172 w 11350172"/>
              <a:gd name="connsiteY10" fmla="*/ 1520372 h 6451600"/>
              <a:gd name="connsiteX11" fmla="*/ 11298301 w 11350172"/>
              <a:gd name="connsiteY11" fmla="*/ 1520372 h 6451600"/>
              <a:gd name="connsiteX12" fmla="*/ 11298301 w 11350172"/>
              <a:gd name="connsiteY12" fmla="*/ 51871 h 6451600"/>
              <a:gd name="connsiteX13" fmla="*/ 51871 w 11350172"/>
              <a:gd name="connsiteY13" fmla="*/ 51871 h 6451600"/>
              <a:gd name="connsiteX14" fmla="*/ 51871 w 11350172"/>
              <a:gd name="connsiteY14" fmla="*/ 1520372 h 6451600"/>
              <a:gd name="connsiteX15" fmla="*/ 0 w 11350172"/>
              <a:gd name="connsiteY15" fmla="*/ 1520372 h 645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50172" h="6451600">
                <a:moveTo>
                  <a:pt x="0" y="4728029"/>
                </a:moveTo>
                <a:lnTo>
                  <a:pt x="51871" y="4728029"/>
                </a:lnTo>
                <a:lnTo>
                  <a:pt x="51871" y="6399729"/>
                </a:lnTo>
                <a:lnTo>
                  <a:pt x="11298301" y="6399729"/>
                </a:lnTo>
                <a:lnTo>
                  <a:pt x="11298301" y="4728029"/>
                </a:lnTo>
                <a:lnTo>
                  <a:pt x="11350172" y="4728029"/>
                </a:lnTo>
                <a:lnTo>
                  <a:pt x="11350172" y="6451600"/>
                </a:lnTo>
                <a:lnTo>
                  <a:pt x="0" y="6451600"/>
                </a:lnTo>
                <a:close/>
                <a:moveTo>
                  <a:pt x="0" y="0"/>
                </a:moveTo>
                <a:lnTo>
                  <a:pt x="11350172" y="0"/>
                </a:lnTo>
                <a:lnTo>
                  <a:pt x="11350172" y="1520372"/>
                </a:lnTo>
                <a:lnTo>
                  <a:pt x="11298301" y="1520372"/>
                </a:lnTo>
                <a:lnTo>
                  <a:pt x="11298301" y="51871"/>
                </a:lnTo>
                <a:lnTo>
                  <a:pt x="51871" y="51871"/>
                </a:lnTo>
                <a:lnTo>
                  <a:pt x="51871" y="1520372"/>
                </a:lnTo>
                <a:lnTo>
                  <a:pt x="0" y="1520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15"/>
          <p:cNvSpPr/>
          <p:nvPr/>
        </p:nvSpPr>
        <p:spPr>
          <a:xfrm>
            <a:off x="-3791" y="1422401"/>
            <a:ext cx="12192000" cy="3971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710332" y="2585328"/>
            <a:ext cx="5182468" cy="923330"/>
          </a:xfrm>
          <a:prstGeom prst="rect">
            <a:avLst/>
          </a:prstGeom>
          <a:noFill/>
        </p:spPr>
        <p:txBody>
          <a:bodyPr wrap="square" rtlCol="0">
            <a:spAutoFit/>
          </a:bodyPr>
          <a:lstStyle/>
          <a:p>
            <a:pPr algn="dist"/>
            <a:r>
              <a:rPr lang="zh-CN" altLang="en-US" sz="5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rPr>
              <a:t>自然语言处理</a:t>
            </a:r>
            <a:endParaRPr lang="zh-CN" altLang="en-US" sz="5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endParaRPr>
          </a:p>
        </p:txBody>
      </p:sp>
      <p:sp>
        <p:nvSpPr>
          <p:cNvPr id="19" name="文本框 18"/>
          <p:cNvSpPr txBox="1"/>
          <p:nvPr/>
        </p:nvSpPr>
        <p:spPr>
          <a:xfrm>
            <a:off x="750136" y="1905216"/>
            <a:ext cx="3660537" cy="646331"/>
          </a:xfrm>
          <a:prstGeom prst="rect">
            <a:avLst/>
          </a:prstGeom>
          <a:noFill/>
          <a:ln>
            <a:noFill/>
          </a:ln>
        </p:spPr>
        <p:txBody>
          <a:bodyPr wrap="square" rtlCol="0">
            <a:spAutoFit/>
          </a:bodyPr>
          <a:lstStyle/>
          <a:p>
            <a:pPr algn="dist"/>
            <a:r>
              <a:rPr lang="en-US" altLang="zh-CN" sz="36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rPr>
              <a:t>RELEASE</a:t>
            </a:r>
            <a:endParaRPr lang="zh-CN" altLang="en-US" sz="36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endParaRPr>
          </a:p>
        </p:txBody>
      </p:sp>
      <p:sp>
        <p:nvSpPr>
          <p:cNvPr id="21" name="文本框 20"/>
          <p:cNvSpPr txBox="1"/>
          <p:nvPr/>
        </p:nvSpPr>
        <p:spPr>
          <a:xfrm>
            <a:off x="759571" y="3671484"/>
            <a:ext cx="4249714" cy="307777"/>
          </a:xfrm>
          <a:prstGeom prst="rect">
            <a:avLst/>
          </a:prstGeom>
          <a:noFill/>
        </p:spPr>
        <p:txBody>
          <a:bodyPr wrap="square" rtlCol="0">
            <a:spAutoFit/>
          </a:bodyPr>
          <a:lstStyle/>
          <a:p>
            <a:pPr algn="dist"/>
            <a:r>
              <a:rPr lang="en-US" altLang="zh-CN" sz="1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rPr>
              <a:t>Natural</a:t>
            </a:r>
            <a:r>
              <a:rPr lang="zh-CN" altLang="en-US" sz="1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rPr>
              <a:t>  </a:t>
            </a:r>
            <a:r>
              <a:rPr lang="en-US" altLang="zh-CN" sz="1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rPr>
              <a:t>Language</a:t>
            </a:r>
            <a:r>
              <a:rPr lang="zh-CN" altLang="en-US" sz="1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rPr>
              <a:t> </a:t>
            </a:r>
            <a:r>
              <a:rPr lang="en-US" altLang="zh-CN" sz="1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rPr>
              <a:t>Processing</a:t>
            </a:r>
            <a:endParaRPr lang="en-US" altLang="zh-CN" sz="1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endParaRPr>
          </a:p>
        </p:txBody>
      </p:sp>
      <p:grpSp>
        <p:nvGrpSpPr>
          <p:cNvPr id="22" name="组合 21"/>
          <p:cNvGrpSpPr/>
          <p:nvPr/>
        </p:nvGrpSpPr>
        <p:grpSpPr>
          <a:xfrm>
            <a:off x="759008" y="4260622"/>
            <a:ext cx="2227832" cy="464764"/>
            <a:chOff x="1244601" y="5013899"/>
            <a:chExt cx="2574924" cy="464932"/>
          </a:xfrm>
          <a:gradFill>
            <a:gsLst>
              <a:gs pos="17000">
                <a:srgbClr val="54A1E3"/>
              </a:gs>
              <a:gs pos="74000">
                <a:srgbClr val="657DFB"/>
              </a:gs>
            </a:gsLst>
            <a:lin ang="2700000" scaled="0"/>
          </a:gradFill>
        </p:grpSpPr>
        <p:sp>
          <p:nvSpPr>
            <p:cNvPr id="23" name="矩形: 圆角 22"/>
            <p:cNvSpPr/>
            <p:nvPr/>
          </p:nvSpPr>
          <p:spPr>
            <a:xfrm>
              <a:off x="1244601" y="5013899"/>
              <a:ext cx="2574924" cy="464932"/>
            </a:xfrm>
            <a:prstGeom prst="roundRect">
              <a:avLst>
                <a:gd name="adj" fmla="val 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Noto Sans S Chinese Bold" panose="020B0800000000000000" pitchFamily="34" charset="-122"/>
                <a:ea typeface="Noto Sans S Chinese Bold" panose="020B0800000000000000" pitchFamily="34" charset="-122"/>
              </a:endParaRPr>
            </a:p>
          </p:txBody>
        </p:sp>
        <p:sp>
          <p:nvSpPr>
            <p:cNvPr id="24" name="文本框 23"/>
            <p:cNvSpPr txBox="1"/>
            <p:nvPr/>
          </p:nvSpPr>
          <p:spPr>
            <a:xfrm>
              <a:off x="1523929" y="5079037"/>
              <a:ext cx="2031998" cy="338676"/>
            </a:xfrm>
            <a:prstGeom prst="rect">
              <a:avLst/>
            </a:prstGeom>
            <a:grpFill/>
          </p:spPr>
          <p:txBody>
            <a:bodyPr wrap="square" rtlCol="0">
              <a:spAutoFit/>
            </a:bodyPr>
            <a:lstStyle/>
            <a:p>
              <a:pPr algn="dist"/>
              <a:r>
                <a:rPr lang="zh-CN" altLang="en-US" sz="1600" b="1" dirty="0">
                  <a:solidFill>
                    <a:schemeClr val="bg1"/>
                  </a:solidFill>
                  <a:latin typeface="Noto Sans S Chinese Bold" panose="020B0800000000000000" pitchFamily="34" charset="-122"/>
                  <a:ea typeface="Noto Sans S Chinese Bold" panose="020B0800000000000000" pitchFamily="34" charset="-122"/>
                </a:rPr>
                <a:t>刘茜</a:t>
              </a:r>
              <a:endParaRPr lang="zh-CN" altLang="en-US" sz="1600" b="1" dirty="0">
                <a:solidFill>
                  <a:schemeClr val="bg1"/>
                </a:solidFill>
                <a:latin typeface="Noto Sans S Chinese Bold" panose="020B0800000000000000" pitchFamily="34" charset="-122"/>
                <a:ea typeface="Noto Sans S Chinese Bold" panose="020B0800000000000000" pitchFamily="34" charset="-122"/>
              </a:endParaRPr>
            </a:p>
          </p:txBody>
        </p:sp>
      </p:gr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82394" y="-1526486"/>
            <a:ext cx="6926066" cy="93173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anim calcmode="lin" valueType="num">
                                      <p:cBhvr>
                                        <p:cTn id="23" dur="500" fill="hold"/>
                                        <p:tgtEl>
                                          <p:spTgt spid="4"/>
                                        </p:tgtEl>
                                        <p:attrNameLst>
                                          <p:attrName>ppt_x</p:attrName>
                                        </p:attrNameLst>
                                      </p:cBhvr>
                                      <p:tavLst>
                                        <p:tav tm="0">
                                          <p:val>
                                            <p:strVal val="#ppt_x"/>
                                          </p:val>
                                        </p:tav>
                                        <p:tav tm="100000">
                                          <p:val>
                                            <p:strVal val="#ppt_x"/>
                                          </p:val>
                                        </p:tav>
                                      </p:tavLst>
                                    </p:anim>
                                    <p:anim calcmode="lin" valueType="num">
                                      <p:cBhvr>
                                        <p:cTn id="24" dur="500" fill="hold"/>
                                        <p:tgtEl>
                                          <p:spTgt spid="4"/>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childTnLst>
                          </p:cTn>
                        </p:par>
                        <p:par>
                          <p:cTn id="37" fill="hold">
                            <p:stCondLst>
                              <p:cond delay="3500"/>
                            </p:stCondLst>
                            <p:childTnLst>
                              <p:par>
                                <p:cTn id="38" presetID="42" presetClass="entr" presetSubtype="0"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750"/>
                                        <p:tgtEl>
                                          <p:spTgt spid="22"/>
                                        </p:tgtEl>
                                      </p:cBhvr>
                                    </p:animEffect>
                                    <p:anim calcmode="lin" valueType="num">
                                      <p:cBhvr>
                                        <p:cTn id="41" dur="750" fill="hold"/>
                                        <p:tgtEl>
                                          <p:spTgt spid="22"/>
                                        </p:tgtEl>
                                        <p:attrNameLst>
                                          <p:attrName>ppt_x</p:attrName>
                                        </p:attrNameLst>
                                      </p:cBhvr>
                                      <p:tavLst>
                                        <p:tav tm="0">
                                          <p:val>
                                            <p:strVal val="#ppt_x"/>
                                          </p:val>
                                        </p:tav>
                                        <p:tav tm="100000">
                                          <p:val>
                                            <p:strVal val="#ppt_x"/>
                                          </p:val>
                                        </p:tav>
                                      </p:tavLst>
                                    </p:anim>
                                    <p:anim calcmode="lin" valueType="num">
                                      <p:cBhvr>
                                        <p:cTn id="42" dur="75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6" grpId="0" animBg="1"/>
      <p:bldP spid="18" grpId="0"/>
      <p:bldP spid="19"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0"/>
            <a:ext cx="12192000" cy="6972162"/>
            <a:chOff x="0" y="0"/>
            <a:chExt cx="12192000" cy="6972162"/>
          </a:xfrm>
        </p:grpSpPr>
        <p:sp>
          <p:nvSpPr>
            <p:cNvPr id="22" name="矩形 21"/>
            <p:cNvSpPr/>
            <p:nvPr/>
          </p:nvSpPr>
          <p:spPr>
            <a:xfrm>
              <a:off x="0" y="0"/>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254000" y="1054100"/>
              <a:ext cx="11684000" cy="557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50000"/>
                </a:lnSpc>
              </a:pPr>
              <a:r>
                <a:rPr lang="zh-CN" altLang="en-US" sz="2400" b="1" dirty="0">
                  <a:solidFill>
                    <a:schemeClr val="tx1"/>
                  </a:solidFill>
                </a:rPr>
                <a:t>数据获取：</a:t>
              </a:r>
              <a:endParaRPr lang="en-US" altLang="zh-CN" dirty="0">
                <a:solidFill>
                  <a:srgbClr val="00B0F0"/>
                </a:solidFill>
              </a:endParaRPr>
            </a:p>
            <a:p>
              <a:pPr lvl="3">
                <a:lnSpc>
                  <a:spcPct val="150000"/>
                </a:lnSpc>
              </a:pPr>
              <a:r>
                <a:rPr lang="en-US" altLang="zh-CN" dirty="0">
                  <a:solidFill>
                    <a:srgbClr val="00B0F0"/>
                  </a:solidFill>
                </a:rPr>
                <a:t>1</a:t>
              </a:r>
              <a:r>
                <a:rPr lang="zh-CN" altLang="en-US" dirty="0">
                  <a:solidFill>
                    <a:srgbClr val="00B0F0"/>
                  </a:solidFill>
                </a:rPr>
                <a:t>）业务数据：</a:t>
              </a:r>
              <a:endParaRPr lang="en-US" altLang="zh-CN" dirty="0">
                <a:solidFill>
                  <a:srgbClr val="00B0F0"/>
                </a:solidFill>
              </a:endParaRPr>
            </a:p>
            <a:p>
              <a:pPr lvl="3">
                <a:lnSpc>
                  <a:spcPct val="150000"/>
                </a:lnSpc>
              </a:pPr>
              <a:r>
                <a:rPr lang="en-US" altLang="zh-CN" dirty="0">
                  <a:solidFill>
                    <a:srgbClr val="00B0F0"/>
                  </a:solidFill>
                </a:rPr>
                <a:t>	</a:t>
              </a:r>
              <a:r>
                <a:rPr lang="zh-CN" altLang="en-US" dirty="0">
                  <a:solidFill>
                    <a:srgbClr val="00B0F0"/>
                  </a:solidFill>
                </a:rPr>
                <a:t>企业本身的用户资源数据。</a:t>
              </a:r>
              <a:endParaRPr lang="en-US" altLang="zh-CN" dirty="0">
                <a:solidFill>
                  <a:srgbClr val="00B0F0"/>
                </a:solidFill>
              </a:endParaRPr>
            </a:p>
            <a:p>
              <a:pPr lvl="3">
                <a:lnSpc>
                  <a:spcPct val="150000"/>
                </a:lnSpc>
              </a:pPr>
              <a:r>
                <a:rPr lang="en-US" altLang="zh-CN" dirty="0">
                  <a:solidFill>
                    <a:srgbClr val="00B0F0"/>
                  </a:solidFill>
                </a:rPr>
                <a:t>2</a:t>
              </a:r>
              <a:r>
                <a:rPr lang="zh-CN" altLang="en-US" dirty="0">
                  <a:solidFill>
                    <a:srgbClr val="00B0F0"/>
                  </a:solidFill>
                </a:rPr>
                <a:t>）开源数据库：</a:t>
              </a:r>
              <a:endParaRPr lang="en-US" altLang="zh-CN" dirty="0">
                <a:solidFill>
                  <a:srgbClr val="00B0F0"/>
                </a:solidFill>
              </a:endParaRPr>
            </a:p>
            <a:p>
              <a:pPr lvl="3">
                <a:lnSpc>
                  <a:spcPct val="150000"/>
                </a:lnSpc>
              </a:pPr>
              <a:r>
                <a:rPr lang="en-US" altLang="zh-CN" dirty="0">
                  <a:solidFill>
                    <a:srgbClr val="00B0F0"/>
                  </a:solidFill>
                </a:rPr>
                <a:t>	</a:t>
              </a:r>
              <a:r>
                <a:rPr lang="zh-CN" altLang="en-US" dirty="0">
                  <a:solidFill>
                    <a:srgbClr val="00B0F0"/>
                  </a:solidFill>
                </a:rPr>
                <a:t>维基百科，</a:t>
              </a:r>
              <a:r>
                <a:rPr lang="en-US" altLang="zh-CN" dirty="0" err="1">
                  <a:solidFill>
                    <a:srgbClr val="00B0F0"/>
                  </a:solidFill>
                </a:rPr>
                <a:t>atis</a:t>
              </a:r>
              <a:r>
                <a:rPr lang="zh-CN" altLang="en-US" dirty="0">
                  <a:solidFill>
                    <a:srgbClr val="00B0F0"/>
                  </a:solidFill>
                </a:rPr>
                <a:t>，保险行业数据，竞赛数据等</a:t>
              </a:r>
              <a:endParaRPr lang="en-US" altLang="zh-CN" dirty="0">
                <a:solidFill>
                  <a:srgbClr val="00B0F0"/>
                </a:solidFill>
              </a:endParaRPr>
            </a:p>
            <a:p>
              <a:pPr lvl="3">
                <a:lnSpc>
                  <a:spcPct val="150000"/>
                </a:lnSpc>
              </a:pPr>
              <a:r>
                <a:rPr lang="en-US" altLang="zh-CN" dirty="0">
                  <a:solidFill>
                    <a:srgbClr val="00B0F0"/>
                  </a:solidFill>
                </a:rPr>
                <a:t>3</a:t>
              </a:r>
              <a:r>
                <a:rPr lang="zh-CN" altLang="en-US" dirty="0">
                  <a:solidFill>
                    <a:srgbClr val="00B0F0"/>
                  </a:solidFill>
                </a:rPr>
                <a:t>）爬虫：</a:t>
              </a:r>
              <a:endParaRPr lang="en-US" altLang="zh-CN" dirty="0">
                <a:solidFill>
                  <a:srgbClr val="00B0F0"/>
                </a:solidFill>
              </a:endParaRPr>
            </a:p>
            <a:p>
              <a:pPr lvl="3">
                <a:lnSpc>
                  <a:spcPct val="150000"/>
                </a:lnSpc>
              </a:pPr>
              <a:r>
                <a:rPr lang="en-US" altLang="zh-CN" dirty="0">
                  <a:solidFill>
                    <a:srgbClr val="00B0F0"/>
                  </a:solidFill>
                </a:rPr>
                <a:t>	Facebook</a:t>
              </a:r>
              <a:r>
                <a:rPr lang="zh-CN" altLang="en-US" dirty="0">
                  <a:solidFill>
                    <a:srgbClr val="00B0F0"/>
                  </a:solidFill>
                </a:rPr>
                <a:t>，微博等</a:t>
              </a:r>
              <a:endParaRPr lang="zh-CN" altLang="en-US" dirty="0">
                <a:solidFill>
                  <a:srgbClr val="00B0F0"/>
                </a:solidFill>
              </a:endParaRPr>
            </a:p>
            <a:p>
              <a:pPr lvl="3">
                <a:lnSpc>
                  <a:spcPct val="150000"/>
                </a:lnSpc>
              </a:pPr>
              <a:endParaRPr lang="en-US" altLang="zh-CN" dirty="0">
                <a:solidFill>
                  <a:srgbClr val="00B0F0"/>
                </a:solidFill>
              </a:endParaRPr>
            </a:p>
            <a:p>
              <a:pPr lvl="1">
                <a:lnSpc>
                  <a:spcPct val="150000"/>
                </a:lnSpc>
              </a:pPr>
              <a:r>
                <a:rPr lang="zh-CN" altLang="en-US" sz="2400" b="1" dirty="0">
                  <a:solidFill>
                    <a:schemeClr val="tx1"/>
                  </a:solidFill>
                </a:rPr>
                <a:t>数据预处理：</a:t>
              </a:r>
              <a:endParaRPr lang="en-US" altLang="zh-CN" sz="2400" b="1" dirty="0">
                <a:solidFill>
                  <a:schemeClr val="tx1"/>
                </a:solidFill>
              </a:endParaRPr>
            </a:p>
            <a:p>
              <a:pPr lvl="2">
                <a:lnSpc>
                  <a:spcPct val="150000"/>
                </a:lnSpc>
              </a:pPr>
              <a:r>
                <a:rPr lang="en-US" altLang="zh-CN" dirty="0">
                  <a:solidFill>
                    <a:srgbClr val="00B0F0"/>
                  </a:solidFill>
                </a:rPr>
                <a:t>	</a:t>
              </a:r>
              <a:r>
                <a:rPr lang="zh-CN" altLang="en-US" dirty="0">
                  <a:solidFill>
                    <a:srgbClr val="00B0F0"/>
                  </a:solidFill>
                </a:rPr>
                <a:t>去重     去空    数据转换    去除停用词      去掉标点   去掉非法字符</a:t>
              </a:r>
              <a:endParaRPr lang="en-US" altLang="zh-CN" dirty="0">
                <a:solidFill>
                  <a:srgbClr val="00B0F0"/>
                </a:solidFill>
              </a:endParaRPr>
            </a:p>
            <a:p>
              <a:pPr lvl="1"/>
              <a:r>
                <a:rPr lang="en-US" altLang="zh-CN" dirty="0">
                  <a:solidFill>
                    <a:srgbClr val="00B0F0"/>
                  </a:solidFill>
                </a:rPr>
                <a:t>	</a:t>
              </a:r>
              <a:endParaRPr lang="en-US" altLang="zh-CN" dirty="0">
                <a:solidFill>
                  <a:srgbClr val="00B0F0"/>
                </a:solidFill>
              </a:endParaRPr>
            </a:p>
          </p:txBody>
        </p:sp>
        <p:sp>
          <p:nvSpPr>
            <p:cNvPr id="24" name="文本框 23"/>
            <p:cNvSpPr txBox="1"/>
            <p:nvPr/>
          </p:nvSpPr>
          <p:spPr>
            <a:xfrm>
              <a:off x="4582756" y="271778"/>
              <a:ext cx="3026488" cy="553998"/>
            </a:xfrm>
            <a:prstGeom prst="rect">
              <a:avLst/>
            </a:prstGeom>
            <a:noFill/>
          </p:spPr>
          <p:txBody>
            <a:bodyPr wrap="square" rtlCol="0">
              <a:spAutoFit/>
            </a:bodyPr>
            <a:lstStyle/>
            <a:p>
              <a:pPr algn="dist"/>
              <a:r>
                <a:rPr lang="zh-CN" altLang="en-US" sz="3000" b="1" spc="600" dirty="0">
                  <a:solidFill>
                    <a:schemeClr val="bg1"/>
                  </a:solidFill>
                  <a:latin typeface="Noto Sans S Chinese Bold" panose="020B0800000000000000" pitchFamily="34" charset="-122"/>
                  <a:ea typeface="Noto Sans S Chinese Bold" panose="020B0800000000000000" pitchFamily="34" charset="-122"/>
                </a:rPr>
                <a:t>数据和语料</a:t>
              </a:r>
              <a:endParaRPr lang="zh-CN" altLang="en-US" sz="3000" b="1" spc="600" dirty="0">
                <a:solidFill>
                  <a:schemeClr val="bg1"/>
                </a:solidFill>
                <a:latin typeface="Noto Sans S Chinese Bold" panose="020B0800000000000000" pitchFamily="34" charset="-122"/>
                <a:ea typeface="Noto Sans S Chinese Bold" panose="020B0800000000000000" pitchFamily="34" charset="-122"/>
              </a:endParaRPr>
            </a:p>
          </p:txBody>
        </p:sp>
        <p:pic>
          <p:nvPicPr>
            <p:cNvPr id="25" name="图片 24"/>
            <p:cNvPicPr>
              <a:picLocks noChangeAspect="1"/>
            </p:cNvPicPr>
            <p:nvPr/>
          </p:nvPicPr>
          <p:blipFill rotWithShape="1">
            <a:blip r:embed="rId1">
              <a:extLst>
                <a:ext uri="{28A0092B-C50C-407E-A947-70E740481C1C}">
                  <a14:useLocalDpi xmlns:a14="http://schemas.microsoft.com/office/drawing/2010/main" val="0"/>
                </a:ext>
              </a:extLst>
            </a:blip>
            <a:srcRect t="17572" b="10562"/>
            <a:stretch>
              <a:fillRect/>
            </a:stretch>
          </p:blipFill>
          <p:spPr>
            <a:xfrm>
              <a:off x="10411431" y="5250777"/>
              <a:ext cx="1780569" cy="1721385"/>
            </a:xfrm>
            <a:prstGeom prst="rect">
              <a:avLst/>
            </a:prstGeom>
          </p:spPr>
        </p:pic>
      </p:grpSp>
      <p:sp>
        <p:nvSpPr>
          <p:cNvPr id="38" name="TextBox 37"/>
          <p:cNvSpPr txBox="1"/>
          <p:nvPr/>
        </p:nvSpPr>
        <p:spPr>
          <a:xfrm>
            <a:off x="7645395" y="1744313"/>
            <a:ext cx="3581401" cy="922020"/>
          </a:xfrm>
          <a:prstGeom prst="rect">
            <a:avLst/>
          </a:prstGeom>
          <a:noFill/>
        </p:spPr>
        <p:txBody>
          <a:bodyPr wrap="square" rtlCol="0">
            <a:spAutoFit/>
          </a:bodyPr>
          <a:lstStyle/>
          <a:p>
            <a:pPr>
              <a:lnSpc>
                <a:spcPct val="150000"/>
              </a:lnSpc>
            </a:pPr>
            <a:r>
              <a:rPr lang="zh-CN" altLang="en-US" dirty="0"/>
              <a:t>中通天鸿是一家为客户提供解决方案的公司。</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47" y="0"/>
            <a:ext cx="12192000" cy="6964470"/>
            <a:chOff x="0" y="0"/>
            <a:chExt cx="12192000" cy="6964470"/>
          </a:xfrm>
        </p:grpSpPr>
        <p:sp>
          <p:nvSpPr>
            <p:cNvPr id="28" name="矩形 27"/>
            <p:cNvSpPr/>
            <p:nvPr/>
          </p:nvSpPr>
          <p:spPr>
            <a:xfrm>
              <a:off x="0" y="0"/>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p:cNvSpPr/>
            <p:nvPr/>
          </p:nvSpPr>
          <p:spPr>
            <a:xfrm>
              <a:off x="254000" y="1054100"/>
              <a:ext cx="11684000" cy="557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4582756" y="271778"/>
              <a:ext cx="3026488" cy="553998"/>
            </a:xfrm>
            <a:prstGeom prst="rect">
              <a:avLst/>
            </a:prstGeom>
            <a:noFill/>
          </p:spPr>
          <p:txBody>
            <a:bodyPr wrap="square" rtlCol="0">
              <a:spAutoFit/>
            </a:bodyPr>
            <a:lstStyle/>
            <a:p>
              <a:pPr algn="dist"/>
              <a:r>
                <a:rPr lang="zh-CN" altLang="en-US" sz="3000" b="1" spc="600" dirty="0">
                  <a:solidFill>
                    <a:schemeClr val="bg1"/>
                  </a:solidFill>
                  <a:latin typeface="Noto Sans S Chinese Bold" panose="020B0800000000000000" pitchFamily="34" charset="-122"/>
                  <a:ea typeface="Noto Sans S Chinese Bold" panose="020B0800000000000000" pitchFamily="34" charset="-122"/>
                </a:rPr>
                <a:t>分词技术</a:t>
              </a:r>
              <a:endParaRPr lang="zh-CN" altLang="en-US" sz="3000" b="1" spc="600" dirty="0">
                <a:solidFill>
                  <a:schemeClr val="bg1"/>
                </a:solidFill>
                <a:latin typeface="Noto Sans S Chinese Bold" panose="020B0800000000000000" pitchFamily="34" charset="-122"/>
                <a:ea typeface="Noto Sans S Chinese Bold" panose="020B0800000000000000" pitchFamily="34" charset="-122"/>
              </a:endParaRPr>
            </a:p>
          </p:txBody>
        </p:sp>
        <p:pic>
          <p:nvPicPr>
            <p:cNvPr id="31" name="图片 30"/>
            <p:cNvPicPr>
              <a:picLocks noChangeAspect="1"/>
            </p:cNvPicPr>
            <p:nvPr/>
          </p:nvPicPr>
          <p:blipFill rotWithShape="1">
            <a:blip r:embed="rId1">
              <a:extLst>
                <a:ext uri="{28A0092B-C50C-407E-A947-70E740481C1C}">
                  <a14:useLocalDpi xmlns:a14="http://schemas.microsoft.com/office/drawing/2010/main" val="0"/>
                </a:ext>
              </a:extLst>
            </a:blip>
            <a:srcRect t="17572" b="10562"/>
            <a:stretch>
              <a:fillRect/>
            </a:stretch>
          </p:blipFill>
          <p:spPr>
            <a:xfrm>
              <a:off x="5824422" y="1054100"/>
              <a:ext cx="6113578" cy="5910370"/>
            </a:xfrm>
            <a:prstGeom prst="rect">
              <a:avLst/>
            </a:prstGeom>
          </p:spPr>
        </p:pic>
      </p:grpSp>
      <p:grpSp>
        <p:nvGrpSpPr>
          <p:cNvPr id="14" name="组合 1"/>
          <p:cNvGrpSpPr/>
          <p:nvPr/>
        </p:nvGrpSpPr>
        <p:grpSpPr>
          <a:xfrm>
            <a:off x="422031" y="1512277"/>
            <a:ext cx="5451231" cy="2286000"/>
            <a:chOff x="1373283" y="1919840"/>
            <a:chExt cx="4303241" cy="1918401"/>
          </a:xfrm>
        </p:grpSpPr>
        <p:grpSp>
          <p:nvGrpSpPr>
            <p:cNvPr id="15" name="组合 2"/>
            <p:cNvGrpSpPr/>
            <p:nvPr/>
          </p:nvGrpSpPr>
          <p:grpSpPr>
            <a:xfrm>
              <a:off x="1373283" y="1921064"/>
              <a:ext cx="4303241" cy="1917177"/>
              <a:chOff x="1300855" y="2328470"/>
              <a:chExt cx="4303241" cy="1917177"/>
            </a:xfrm>
          </p:grpSpPr>
          <p:sp>
            <p:nvSpPr>
              <p:cNvPr id="19" name="圆角矩形 227"/>
              <p:cNvSpPr/>
              <p:nvPr/>
            </p:nvSpPr>
            <p:spPr>
              <a:xfrm>
                <a:off x="1300855" y="2507996"/>
                <a:ext cx="4303241" cy="1737651"/>
              </a:xfrm>
              <a:prstGeom prst="roundRect">
                <a:avLst>
                  <a:gd name="adj" fmla="val 0"/>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endParaRPr sz="910" dirty="0">
                  <a:solidFill>
                    <a:srgbClr val="3E3938"/>
                  </a:solidFill>
                  <a:latin typeface="Noto Sans S Chinese Bold" panose="020B0800000000000000" pitchFamily="34" charset="-122"/>
                </a:endParaRPr>
              </a:p>
            </p:txBody>
          </p:sp>
          <p:sp>
            <p:nvSpPr>
              <p:cNvPr id="20" name="任意多边形 228"/>
              <p:cNvSpPr/>
              <p:nvPr/>
            </p:nvSpPr>
            <p:spPr>
              <a:xfrm>
                <a:off x="1495151" y="2328470"/>
                <a:ext cx="2432000" cy="35905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gradFill>
                <a:gsLst>
                  <a:gs pos="17000">
                    <a:srgbClr val="54A1E3"/>
                  </a:gs>
                  <a:gs pos="74000">
                    <a:srgbClr val="657DFB"/>
                  </a:gs>
                </a:gsLst>
                <a:lin ang="2700000" scaled="0"/>
              </a:gradFill>
              <a:ln w="15200" cap="flat">
                <a:noFill/>
                <a:bevel/>
              </a:ln>
            </p:spPr>
            <p:txBody>
              <a:bodyPr wrap="square" lIns="36000" tIns="0" rIns="36000" bIns="0" rtlCol="0" anchor="ctr"/>
              <a:lstStyle/>
              <a:p>
                <a:pPr algn="ctr">
                  <a:lnSpc>
                    <a:spcPct val="100000"/>
                  </a:lnSpc>
                </a:pPr>
                <a:endParaRPr sz="1065" b="1" dirty="0">
                  <a:solidFill>
                    <a:srgbClr val="FFFFFF"/>
                  </a:solidFill>
                  <a:latin typeface="Noto Sans S Chinese Bold" panose="020B0800000000000000" pitchFamily="34" charset="-122"/>
                </a:endParaRPr>
              </a:p>
            </p:txBody>
          </p:sp>
        </p:grpSp>
        <p:sp>
          <p:nvSpPr>
            <p:cNvPr id="16" name="文本框 15"/>
            <p:cNvSpPr txBox="1"/>
            <p:nvPr/>
          </p:nvSpPr>
          <p:spPr>
            <a:xfrm>
              <a:off x="1751949" y="1919840"/>
              <a:ext cx="205740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bg1"/>
                  </a:solidFill>
                  <a:latin typeface="Noto Sans S Chinese Bold" panose="020B0800000000000000" pitchFamily="34" charset="-122"/>
                  <a:ea typeface="Noto Sans S Chinese Bold" panose="020B0800000000000000" pitchFamily="34" charset="-122"/>
                  <a:cs typeface="微软雅黑" panose="020B0503020204020204" charset="-122"/>
                </a:rPr>
                <a:t>基于词典</a:t>
              </a:r>
              <a:endParaRPr lang="zh-CN" altLang="en-US" b="1" dirty="0">
                <a:solidFill>
                  <a:schemeClr val="bg1"/>
                </a:solidFill>
                <a:latin typeface="Noto Sans S Chinese Bold" panose="020B0800000000000000" pitchFamily="34" charset="-122"/>
                <a:ea typeface="Noto Sans S Chinese Bold" panose="020B0800000000000000" pitchFamily="34" charset="-122"/>
                <a:cs typeface="微软雅黑" panose="020B0503020204020204" charset="-122"/>
              </a:endParaRPr>
            </a:p>
          </p:txBody>
        </p:sp>
        <p:sp>
          <p:nvSpPr>
            <p:cNvPr id="18" name="文本框 17"/>
            <p:cNvSpPr txBox="1"/>
            <p:nvPr/>
          </p:nvSpPr>
          <p:spPr>
            <a:xfrm>
              <a:off x="1721176" y="2459646"/>
              <a:ext cx="3607451" cy="1167692"/>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200" dirty="0">
                  <a:solidFill>
                    <a:schemeClr val="tx1">
                      <a:lumMod val="65000"/>
                      <a:lumOff val="35000"/>
                    </a:schemeClr>
                  </a:solidFill>
                  <a:latin typeface="Noto Sans S Chinese Bold" panose="020B0800000000000000" pitchFamily="34" charset="-122"/>
                  <a:ea typeface="Noto Sans S Chinese Bold" panose="020B0800000000000000" pitchFamily="34" charset="-122"/>
                </a:rPr>
                <a:t>1.</a:t>
              </a:r>
              <a:r>
                <a:rPr lang="zh-CN" altLang="en-US" sz="1200" dirty="0">
                  <a:solidFill>
                    <a:schemeClr val="tx1">
                      <a:lumMod val="65000"/>
                      <a:lumOff val="35000"/>
                    </a:schemeClr>
                  </a:solidFill>
                  <a:latin typeface="Noto Sans S Chinese Bold" panose="020B0800000000000000" pitchFamily="34" charset="-122"/>
                  <a:ea typeface="Noto Sans S Chinese Bold" panose="020B0800000000000000" pitchFamily="34" charset="-122"/>
                </a:rPr>
                <a:t>最大正相匹配</a:t>
              </a:r>
              <a:endParaRPr lang="en-US" altLang="zh-CN" sz="1200" dirty="0">
                <a:solidFill>
                  <a:schemeClr val="tx1">
                    <a:lumMod val="65000"/>
                    <a:lumOff val="35000"/>
                  </a:schemeClr>
                </a:solidFill>
                <a:latin typeface="Noto Sans S Chinese Bold" panose="020B0800000000000000" pitchFamily="34" charset="-122"/>
                <a:ea typeface="Noto Sans S Chinese Bold" panose="020B0800000000000000" pitchFamily="34" charset="-122"/>
              </a:endParaRPr>
            </a:p>
            <a:p>
              <a:pPr>
                <a:lnSpc>
                  <a:spcPct val="150000"/>
                </a:lnSpc>
              </a:pPr>
              <a:r>
                <a:rPr lang="en-US" altLang="zh-CN" sz="1200" dirty="0">
                  <a:solidFill>
                    <a:schemeClr val="tx1">
                      <a:lumMod val="65000"/>
                      <a:lumOff val="35000"/>
                    </a:schemeClr>
                  </a:solidFill>
                  <a:latin typeface="Noto Sans S Chinese Bold" panose="020B0800000000000000" pitchFamily="34" charset="-122"/>
                  <a:ea typeface="Noto Sans S Chinese Bold" panose="020B0800000000000000" pitchFamily="34" charset="-122"/>
                </a:rPr>
                <a:t>2.</a:t>
              </a:r>
              <a:r>
                <a:rPr lang="zh-CN" altLang="en-US" sz="1200" dirty="0">
                  <a:solidFill>
                    <a:schemeClr val="tx1">
                      <a:lumMod val="65000"/>
                      <a:lumOff val="35000"/>
                    </a:schemeClr>
                  </a:solidFill>
                  <a:latin typeface="Noto Sans S Chinese Bold" panose="020B0800000000000000" pitchFamily="34" charset="-122"/>
                  <a:ea typeface="Noto Sans S Chinese Bold" panose="020B0800000000000000" pitchFamily="34" charset="-122"/>
                </a:rPr>
                <a:t>最大逆向匹配</a:t>
              </a:r>
              <a:endParaRPr lang="en-US" altLang="zh-CN" sz="1200" dirty="0">
                <a:solidFill>
                  <a:schemeClr val="tx1">
                    <a:lumMod val="65000"/>
                    <a:lumOff val="35000"/>
                  </a:schemeClr>
                </a:solidFill>
                <a:latin typeface="Noto Sans S Chinese Bold" panose="020B0800000000000000" pitchFamily="34" charset="-122"/>
                <a:ea typeface="Noto Sans S Chinese Bold" panose="020B0800000000000000" pitchFamily="34" charset="-122"/>
              </a:endParaRPr>
            </a:p>
            <a:p>
              <a:pPr>
                <a:lnSpc>
                  <a:spcPct val="150000"/>
                </a:lnSpc>
              </a:pPr>
              <a:r>
                <a:rPr lang="en-US" altLang="zh-CN" sz="1200" dirty="0">
                  <a:solidFill>
                    <a:schemeClr val="tx1">
                      <a:lumMod val="65000"/>
                      <a:lumOff val="35000"/>
                    </a:schemeClr>
                  </a:solidFill>
                  <a:latin typeface="Noto Sans S Chinese Bold" panose="020B0800000000000000" pitchFamily="34" charset="-122"/>
                  <a:ea typeface="Noto Sans S Chinese Bold" panose="020B0800000000000000" pitchFamily="34" charset="-122"/>
                </a:rPr>
                <a:t>3.</a:t>
              </a:r>
              <a:r>
                <a:rPr lang="zh-CN" altLang="en-US" sz="1200" dirty="0">
                  <a:solidFill>
                    <a:schemeClr val="tx1">
                      <a:lumMod val="65000"/>
                      <a:lumOff val="35000"/>
                    </a:schemeClr>
                  </a:solidFill>
                  <a:latin typeface="Noto Sans S Chinese Bold" panose="020B0800000000000000" pitchFamily="34" charset="-122"/>
                  <a:ea typeface="Noto Sans S Chinese Bold" panose="020B0800000000000000" pitchFamily="34" charset="-122"/>
                </a:rPr>
                <a:t>双向匹配</a:t>
              </a:r>
              <a:endParaRPr lang="en-US" altLang="zh-CN" sz="1200" dirty="0">
                <a:solidFill>
                  <a:schemeClr val="tx1">
                    <a:lumMod val="65000"/>
                    <a:lumOff val="35000"/>
                  </a:schemeClr>
                </a:solidFill>
                <a:latin typeface="Noto Sans S Chinese Bold" panose="020B0800000000000000" pitchFamily="34" charset="-122"/>
                <a:ea typeface="Noto Sans S Chinese Bold" panose="020B0800000000000000" pitchFamily="34" charset="-122"/>
              </a:endParaRPr>
            </a:p>
            <a:p>
              <a:pPr>
                <a:lnSpc>
                  <a:spcPct val="150000"/>
                </a:lnSpc>
              </a:pPr>
              <a:r>
                <a:rPr lang="en-US" altLang="zh-CN" sz="1200" dirty="0">
                  <a:solidFill>
                    <a:schemeClr val="tx1">
                      <a:lumMod val="65000"/>
                      <a:lumOff val="35000"/>
                    </a:schemeClr>
                  </a:solidFill>
                  <a:latin typeface="Noto Sans S Chinese Bold" panose="020B0800000000000000" pitchFamily="34" charset="-122"/>
                  <a:ea typeface="Noto Sans S Chinese Bold" panose="020B0800000000000000" pitchFamily="34" charset="-122"/>
                </a:rPr>
                <a:t>4.</a:t>
              </a:r>
              <a:r>
                <a:rPr lang="zh-CN" altLang="en-US" sz="1200" dirty="0">
                  <a:solidFill>
                    <a:schemeClr val="tx1">
                      <a:lumMod val="65000"/>
                      <a:lumOff val="35000"/>
                    </a:schemeClr>
                  </a:solidFill>
                  <a:latin typeface="Noto Sans S Chinese Bold" panose="020B0800000000000000" pitchFamily="34" charset="-122"/>
                  <a:ea typeface="Noto Sans S Chinese Bold" panose="020B0800000000000000" pitchFamily="34" charset="-122"/>
                </a:rPr>
                <a:t>正则</a:t>
              </a:r>
              <a:endParaRPr lang="en-US" altLang="zh-CN" sz="1200" dirty="0">
                <a:solidFill>
                  <a:schemeClr val="tx1">
                    <a:lumMod val="65000"/>
                    <a:lumOff val="35000"/>
                  </a:schemeClr>
                </a:solidFill>
                <a:latin typeface="Noto Sans S Chinese Bold" panose="020B0800000000000000" pitchFamily="34" charset="-122"/>
                <a:ea typeface="Noto Sans S Chinese Bold" panose="020B0800000000000000" pitchFamily="34" charset="-122"/>
              </a:endParaRPr>
            </a:p>
          </p:txBody>
        </p:sp>
      </p:grpSp>
      <p:grpSp>
        <p:nvGrpSpPr>
          <p:cNvPr id="21" name="组合 1"/>
          <p:cNvGrpSpPr/>
          <p:nvPr/>
        </p:nvGrpSpPr>
        <p:grpSpPr>
          <a:xfrm>
            <a:off x="422031" y="4001418"/>
            <a:ext cx="5148391" cy="1891302"/>
            <a:chOff x="1373283" y="1919840"/>
            <a:chExt cx="4303239" cy="1683439"/>
          </a:xfrm>
        </p:grpSpPr>
        <p:grpSp>
          <p:nvGrpSpPr>
            <p:cNvPr id="22" name="组合 2"/>
            <p:cNvGrpSpPr/>
            <p:nvPr/>
          </p:nvGrpSpPr>
          <p:grpSpPr>
            <a:xfrm>
              <a:off x="1373283" y="1921064"/>
              <a:ext cx="4303239" cy="1682215"/>
              <a:chOff x="1300855" y="2328470"/>
              <a:chExt cx="4303239" cy="1682215"/>
            </a:xfrm>
          </p:grpSpPr>
          <p:sp>
            <p:nvSpPr>
              <p:cNvPr id="25" name="圆角矩形 227"/>
              <p:cNvSpPr/>
              <p:nvPr/>
            </p:nvSpPr>
            <p:spPr>
              <a:xfrm>
                <a:off x="1300855" y="2507997"/>
                <a:ext cx="4303239" cy="1502688"/>
              </a:xfrm>
              <a:prstGeom prst="roundRect">
                <a:avLst>
                  <a:gd name="adj" fmla="val 0"/>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endParaRPr sz="910" dirty="0">
                  <a:solidFill>
                    <a:srgbClr val="3E3938"/>
                  </a:solidFill>
                  <a:latin typeface="Noto Sans S Chinese Bold" panose="020B0800000000000000" pitchFamily="34" charset="-122"/>
                </a:endParaRPr>
              </a:p>
            </p:txBody>
          </p:sp>
          <p:sp>
            <p:nvSpPr>
              <p:cNvPr id="26" name="任意多边形 228"/>
              <p:cNvSpPr/>
              <p:nvPr/>
            </p:nvSpPr>
            <p:spPr>
              <a:xfrm>
                <a:off x="1495151" y="2328470"/>
                <a:ext cx="2432000" cy="35905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gradFill>
                <a:gsLst>
                  <a:gs pos="17000">
                    <a:srgbClr val="54A1E3"/>
                  </a:gs>
                  <a:gs pos="74000">
                    <a:srgbClr val="657DFB"/>
                  </a:gs>
                </a:gsLst>
                <a:lin ang="2700000" scaled="0"/>
              </a:gradFill>
              <a:ln w="15200" cap="flat">
                <a:noFill/>
                <a:bevel/>
              </a:ln>
            </p:spPr>
            <p:txBody>
              <a:bodyPr wrap="square" lIns="36000" tIns="0" rIns="36000" bIns="0" rtlCol="0" anchor="ctr"/>
              <a:lstStyle/>
              <a:p>
                <a:pPr algn="ctr">
                  <a:lnSpc>
                    <a:spcPct val="100000"/>
                  </a:lnSpc>
                </a:pPr>
                <a:endParaRPr sz="1065" b="1" dirty="0">
                  <a:solidFill>
                    <a:srgbClr val="FFFFFF"/>
                  </a:solidFill>
                  <a:latin typeface="Noto Sans S Chinese Bold" panose="020B0800000000000000" pitchFamily="34" charset="-122"/>
                </a:endParaRPr>
              </a:p>
            </p:txBody>
          </p:sp>
        </p:grpSp>
        <p:sp>
          <p:nvSpPr>
            <p:cNvPr id="23" name="文本框 22"/>
            <p:cNvSpPr txBox="1"/>
            <p:nvPr/>
          </p:nvSpPr>
          <p:spPr>
            <a:xfrm>
              <a:off x="1751949" y="1919840"/>
              <a:ext cx="205740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bg1"/>
                  </a:solidFill>
                  <a:latin typeface="Noto Sans S Chinese Bold" panose="020B0800000000000000" pitchFamily="34" charset="-122"/>
                  <a:ea typeface="Noto Sans S Chinese Bold" panose="020B0800000000000000" pitchFamily="34" charset="-122"/>
                  <a:cs typeface="微软雅黑" panose="020B0503020204020204" charset="-122"/>
                </a:rPr>
                <a:t>基于统计</a:t>
              </a:r>
              <a:endParaRPr lang="zh-CN" altLang="en-US" b="1" dirty="0">
                <a:solidFill>
                  <a:schemeClr val="bg1"/>
                </a:solidFill>
                <a:latin typeface="Noto Sans S Chinese Bold" panose="020B0800000000000000" pitchFamily="34" charset="-122"/>
                <a:ea typeface="Noto Sans S Chinese Bold" panose="020B0800000000000000" pitchFamily="34" charset="-122"/>
                <a:cs typeface="微软雅黑" panose="020B0503020204020204" charset="-122"/>
              </a:endParaRPr>
            </a:p>
          </p:txBody>
        </p:sp>
        <p:sp>
          <p:nvSpPr>
            <p:cNvPr id="24" name="文本框 23"/>
            <p:cNvSpPr txBox="1"/>
            <p:nvPr/>
          </p:nvSpPr>
          <p:spPr>
            <a:xfrm>
              <a:off x="1721176" y="2459646"/>
              <a:ext cx="3607451" cy="1029655"/>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600" dirty="0">
                  <a:solidFill>
                    <a:schemeClr val="tx1">
                      <a:lumMod val="65000"/>
                      <a:lumOff val="35000"/>
                    </a:schemeClr>
                  </a:solidFill>
                  <a:latin typeface="Noto Sans S Chinese Bold" panose="020B0800000000000000" pitchFamily="34" charset="-122"/>
                  <a:ea typeface="Noto Sans S Chinese Bold" panose="020B0800000000000000" pitchFamily="34" charset="-122"/>
                </a:rPr>
                <a:t>词频统计（以相邻的词语为基准）</a:t>
              </a:r>
              <a:endParaRPr lang="en-US" altLang="zh-CN" sz="1600" dirty="0">
                <a:solidFill>
                  <a:schemeClr val="tx1">
                    <a:lumMod val="65000"/>
                    <a:lumOff val="35000"/>
                  </a:schemeClr>
                </a:solidFill>
                <a:latin typeface="Noto Sans S Chinese Bold" panose="020B0800000000000000" pitchFamily="34" charset="-122"/>
                <a:ea typeface="Noto Sans S Chinese Bold" panose="020B0800000000000000" pitchFamily="34" charset="-122"/>
              </a:endParaRPr>
            </a:p>
            <a:p>
              <a:pPr>
                <a:lnSpc>
                  <a:spcPct val="150000"/>
                </a:lnSpc>
              </a:pPr>
              <a:r>
                <a:rPr lang="zh-CN" altLang="en-US" sz="1600" dirty="0">
                  <a:solidFill>
                    <a:schemeClr val="tx1">
                      <a:lumMod val="65000"/>
                      <a:lumOff val="35000"/>
                    </a:schemeClr>
                  </a:solidFill>
                  <a:latin typeface="Noto Sans S Chinese Bold" panose="020B0800000000000000" pitchFamily="34" charset="-122"/>
                  <a:ea typeface="Noto Sans S Chinese Bold" panose="020B0800000000000000" pitchFamily="34" charset="-122"/>
                </a:rPr>
                <a:t>语言模型</a:t>
              </a:r>
              <a:endParaRPr lang="en-US" altLang="zh-CN" sz="1600" dirty="0">
                <a:solidFill>
                  <a:schemeClr val="tx1">
                    <a:lumMod val="65000"/>
                    <a:lumOff val="35000"/>
                  </a:schemeClr>
                </a:solidFill>
                <a:latin typeface="Noto Sans S Chinese Bold" panose="020B0800000000000000" pitchFamily="34" charset="-122"/>
                <a:ea typeface="Noto Sans S Chinese Bold" panose="020B0800000000000000" pitchFamily="34" charset="-122"/>
              </a:endParaRPr>
            </a:p>
            <a:p>
              <a:pPr>
                <a:lnSpc>
                  <a:spcPct val="150000"/>
                </a:lnSpc>
              </a:pPr>
              <a:r>
                <a:rPr lang="zh-CN" altLang="en-US" sz="1600" dirty="0">
                  <a:solidFill>
                    <a:schemeClr val="tx1">
                      <a:lumMod val="65000"/>
                      <a:lumOff val="35000"/>
                    </a:schemeClr>
                  </a:solidFill>
                  <a:latin typeface="Noto Sans S Chinese Bold" panose="020B0800000000000000" pitchFamily="34" charset="-122"/>
                  <a:ea typeface="Noto Sans S Chinese Bold" panose="020B0800000000000000" pitchFamily="34" charset="-122"/>
                </a:rPr>
                <a:t>识别新词（</a:t>
              </a:r>
              <a:r>
                <a:rPr lang="en-US" altLang="zh-CN" sz="1600" dirty="0">
                  <a:solidFill>
                    <a:schemeClr val="tx1">
                      <a:lumMod val="65000"/>
                      <a:lumOff val="35000"/>
                    </a:schemeClr>
                  </a:solidFill>
                  <a:latin typeface="Noto Sans S Chinese Bold" panose="020B0800000000000000" pitchFamily="34" charset="-122"/>
                  <a:ea typeface="Noto Sans S Chinese Bold" panose="020B0800000000000000" pitchFamily="34" charset="-122"/>
                </a:rPr>
                <a:t>HMM CRF</a:t>
              </a:r>
              <a:r>
                <a:rPr lang="zh-CN" altLang="en-US" sz="1600" dirty="0">
                  <a:solidFill>
                    <a:schemeClr val="tx1">
                      <a:lumMod val="65000"/>
                      <a:lumOff val="35000"/>
                    </a:schemeClr>
                  </a:solidFill>
                  <a:latin typeface="Noto Sans S Chinese Bold" panose="020B0800000000000000" pitchFamily="34" charset="-122"/>
                  <a:ea typeface="Noto Sans S Chinese Bold" panose="020B0800000000000000" pitchFamily="34" charset="-122"/>
                </a:rPr>
                <a:t>）</a:t>
              </a:r>
              <a:endParaRPr lang="en-US" altLang="zh-CN" sz="1600" dirty="0">
                <a:solidFill>
                  <a:schemeClr val="tx1">
                    <a:lumMod val="65000"/>
                    <a:lumOff val="35000"/>
                  </a:schemeClr>
                </a:solidFill>
                <a:latin typeface="Noto Sans S Chinese Bold" panose="020B0800000000000000" pitchFamily="34" charset="-122"/>
                <a:ea typeface="Noto Sans S Chinese Bold" panose="020B0800000000000000" pitchFamily="34" charset="-122"/>
              </a:endParaRPr>
            </a:p>
          </p:txBody>
        </p:sp>
      </p:grpSp>
      <p:sp>
        <p:nvSpPr>
          <p:cNvPr id="33" name="文本框 26"/>
          <p:cNvSpPr txBox="1"/>
          <p:nvPr/>
        </p:nvSpPr>
        <p:spPr>
          <a:xfrm>
            <a:off x="1980228" y="3854942"/>
            <a:ext cx="9235220" cy="400110"/>
          </a:xfrm>
          <a:prstGeom prst="rect">
            <a:avLst/>
          </a:prstGeom>
          <a:noFill/>
          <a:effectLst/>
        </p:spPr>
        <p:txBody>
          <a:bodyPr wrap="none" rtlCol="0">
            <a:spAutoFit/>
          </a:bodyPr>
          <a:lstStyle/>
          <a:p>
            <a:r>
              <a:rPr lang="zh-CN" altLang="en-US" sz="2000" dirty="0">
                <a:solidFill>
                  <a:srgbClr val="FF0000"/>
                </a:solidFill>
                <a:latin typeface="Noto Sans S Chinese Bold" panose="020B0800000000000000" pitchFamily="34" charset="-122"/>
                <a:ea typeface="Noto Sans S Chinese Bold" panose="020B0800000000000000" pitchFamily="34" charset="-122"/>
              </a:rPr>
              <a:t>中通  中通天鸿  是 一家 专注   于   专注于 提供 客户 解决 方案 解决方案 的 公司</a:t>
            </a:r>
            <a:endParaRPr lang="en-US" altLang="zh-CN" sz="2000" dirty="0">
              <a:solidFill>
                <a:srgbClr val="FF0000"/>
              </a:solidFill>
              <a:latin typeface="Noto Sans S Chinese Bold" panose="020B0800000000000000" pitchFamily="34" charset="-122"/>
              <a:ea typeface="Noto Sans S Chinese Bold" panose="020B0800000000000000" pitchFamily="34" charset="-122"/>
            </a:endParaRPr>
          </a:p>
        </p:txBody>
      </p:sp>
      <p:sp>
        <p:nvSpPr>
          <p:cNvPr id="34" name="TextBox 33"/>
          <p:cNvSpPr txBox="1"/>
          <p:nvPr/>
        </p:nvSpPr>
        <p:spPr>
          <a:xfrm>
            <a:off x="2269067" y="2098854"/>
            <a:ext cx="8266943" cy="1494320"/>
          </a:xfrm>
          <a:prstGeom prst="rect">
            <a:avLst/>
          </a:prstGeom>
          <a:noFill/>
        </p:spPr>
        <p:txBody>
          <a:bodyPr wrap="square" rtlCol="0">
            <a:spAutoFit/>
          </a:bodyPr>
          <a:lstStyle/>
          <a:p>
            <a:pPr>
              <a:lnSpc>
                <a:spcPct val="150000"/>
              </a:lnSpc>
            </a:pPr>
            <a:r>
              <a:rPr lang="zh-CN" altLang="en-US" sz="3200" dirty="0">
                <a:solidFill>
                  <a:srgbClr val="FF0000"/>
                </a:solidFill>
              </a:rPr>
              <a:t>中通天鸿是一家专注于提供客户解决方案的公司。</a:t>
            </a:r>
            <a:endParaRPr lang="en-US" sz="32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ppt_y</p:attrName>
                                        </p:attrNameLst>
                                      </p:cBhvr>
                                      <p:tavLst>
                                        <p:tav tm="0">
                                          <p:val>
                                            <p:strVal val="#ppt_y-#ppt_h*1.125000"/>
                                          </p:val>
                                        </p:tav>
                                        <p:tav tm="100000">
                                          <p:val>
                                            <p:strVal val="#ppt_y"/>
                                          </p:val>
                                        </p:tav>
                                      </p:tavLst>
                                    </p:anim>
                                    <p:animEffect transition="in" filter="wipe(down)">
                                      <p:cBhvr>
                                        <p:cTn id="12" dur="500"/>
                                        <p:tgtEl>
                                          <p:spTgt spid="14"/>
                                        </p:tgtEl>
                                      </p:cBhvr>
                                    </p:animEffect>
                                  </p:childTnLst>
                                </p:cTn>
                              </p:par>
                            </p:childTnLst>
                          </p:cTn>
                        </p:par>
                        <p:par>
                          <p:cTn id="13" fill="hold">
                            <p:stCondLst>
                              <p:cond delay="1000"/>
                            </p:stCondLst>
                            <p:childTnLst>
                              <p:par>
                                <p:cTn id="14" presetID="12" presetClass="entr" presetSubtype="1"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p:tgtEl>
                                          <p:spTgt spid="21"/>
                                        </p:tgtEl>
                                        <p:attrNameLst>
                                          <p:attrName>ppt_y</p:attrName>
                                        </p:attrNameLst>
                                      </p:cBhvr>
                                      <p:tavLst>
                                        <p:tav tm="0">
                                          <p:val>
                                            <p:strVal val="#ppt_y-#ppt_h*1.125000"/>
                                          </p:val>
                                        </p:tav>
                                        <p:tav tm="100000">
                                          <p:val>
                                            <p:strVal val="#ppt_y"/>
                                          </p:val>
                                        </p:tav>
                                      </p:tavLst>
                                    </p:anim>
                                    <p:animEffect transition="in" filter="wipe(down)">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500" fill="hold"/>
                                        <p:tgtEl>
                                          <p:spTgt spid="34"/>
                                        </p:tgtEl>
                                        <p:attrNameLst>
                                          <p:attrName>ppt_x</p:attrName>
                                        </p:attrNameLst>
                                      </p:cBhvr>
                                      <p:tavLst>
                                        <p:tav tm="0">
                                          <p:val>
                                            <p:strVal val="#ppt_x"/>
                                          </p:val>
                                        </p:tav>
                                        <p:tav tm="100000">
                                          <p:val>
                                            <p:strVal val="#ppt_x"/>
                                          </p:val>
                                        </p:tav>
                                      </p:tavLst>
                                    </p:anim>
                                    <p:anim calcmode="lin" valueType="num">
                                      <p:cBhvr additive="base">
                                        <p:cTn id="2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2" nodeType="click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ppt_x"/>
                                          </p:val>
                                        </p:tav>
                                        <p:tav tm="100000">
                                          <p:val>
                                            <p:strVal val="#ppt_x"/>
                                          </p:val>
                                        </p:tav>
                                      </p:tavLst>
                                    </p:anim>
                                    <p:anim calcmode="lin" valueType="num">
                                      <p:cBhvr additive="base">
                                        <p:cTn id="2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2"/>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0" y="0"/>
            <a:ext cx="12192000" cy="6972162"/>
            <a:chOff x="0" y="0"/>
            <a:chExt cx="12192000" cy="6972162"/>
          </a:xfrm>
        </p:grpSpPr>
        <p:sp>
          <p:nvSpPr>
            <p:cNvPr id="30" name="矩形 29"/>
            <p:cNvSpPr/>
            <p:nvPr/>
          </p:nvSpPr>
          <p:spPr>
            <a:xfrm>
              <a:off x="0" y="0"/>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p:cNvSpPr/>
            <p:nvPr/>
          </p:nvSpPr>
          <p:spPr>
            <a:xfrm>
              <a:off x="254000" y="1097554"/>
              <a:ext cx="11684000" cy="557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p:cNvSpPr txBox="1"/>
            <p:nvPr/>
          </p:nvSpPr>
          <p:spPr>
            <a:xfrm>
              <a:off x="3041825" y="271778"/>
              <a:ext cx="6130183" cy="1046440"/>
            </a:xfrm>
            <a:prstGeom prst="rect">
              <a:avLst/>
            </a:prstGeom>
            <a:noFill/>
          </p:spPr>
          <p:txBody>
            <a:bodyPr wrap="square" rtlCol="0">
              <a:spAutoFit/>
            </a:bodyPr>
            <a:lstStyle/>
            <a:p>
              <a:pPr algn="dist"/>
              <a:r>
                <a:rPr lang="en-US" altLang="zh-CN" sz="3200" b="1" dirty="0">
                  <a:latin typeface="Noto Sans S Chinese Bold" panose="020B0800000000000000" pitchFamily="34" charset="-122"/>
                  <a:ea typeface="Noto Sans S Chinese Bold" panose="020B0800000000000000" pitchFamily="34" charset="-122"/>
                  <a:cs typeface="+mn-ea"/>
                  <a:sym typeface="+mn-lt"/>
                </a:rPr>
                <a:t> </a:t>
              </a:r>
              <a:r>
                <a:rPr lang="zh-CN" altLang="en-US" sz="3200" b="1" dirty="0">
                  <a:latin typeface="Noto Sans S Chinese Bold" panose="020B0800000000000000" pitchFamily="34" charset="-122"/>
                  <a:ea typeface="Noto Sans S Chinese Bold" panose="020B0800000000000000" pitchFamily="34" charset="-122"/>
                  <a:cs typeface="+mn-ea"/>
                  <a:sym typeface="+mn-lt"/>
                </a:rPr>
                <a:t>词性标注</a:t>
              </a:r>
              <a:r>
                <a:rPr lang="en-US" altLang="zh-CN" sz="3200" b="1" dirty="0">
                  <a:latin typeface="Noto Sans S Chinese Bold" panose="020B0800000000000000" pitchFamily="34" charset="-122"/>
                  <a:ea typeface="Noto Sans S Chinese Bold" panose="020B0800000000000000" pitchFamily="34" charset="-122"/>
                  <a:cs typeface="+mn-ea"/>
                  <a:sym typeface="+mn-lt"/>
                </a:rPr>
                <a:t>(POS tagging) </a:t>
              </a:r>
              <a:endParaRPr lang="en-US" sz="3200" b="1" dirty="0">
                <a:latin typeface="Noto Sans S Chinese Bold" panose="020B0800000000000000" pitchFamily="34" charset="-122"/>
                <a:ea typeface="Noto Sans S Chinese Bold" panose="020B0800000000000000" pitchFamily="34" charset="-122"/>
                <a:cs typeface="+mn-ea"/>
                <a:sym typeface="+mn-lt"/>
              </a:endParaRPr>
            </a:p>
            <a:p>
              <a:pPr algn="dist"/>
              <a:endParaRPr lang="zh-CN" altLang="en-US" sz="3000" b="1" spc="600" dirty="0">
                <a:latin typeface="Noto Sans S Chinese Bold" panose="020B0800000000000000" pitchFamily="34" charset="-122"/>
                <a:ea typeface="Noto Sans S Chinese Bold" panose="020B0800000000000000" pitchFamily="34" charset="-122"/>
              </a:endParaRPr>
            </a:p>
          </p:txBody>
        </p:sp>
        <p:pic>
          <p:nvPicPr>
            <p:cNvPr id="33" name="图片 32"/>
            <p:cNvPicPr>
              <a:picLocks noChangeAspect="1"/>
            </p:cNvPicPr>
            <p:nvPr/>
          </p:nvPicPr>
          <p:blipFill rotWithShape="1">
            <a:blip r:embed="rId1">
              <a:extLst>
                <a:ext uri="{28A0092B-C50C-407E-A947-70E740481C1C}">
                  <a14:useLocalDpi xmlns:a14="http://schemas.microsoft.com/office/drawing/2010/main" val="0"/>
                </a:ext>
              </a:extLst>
            </a:blip>
            <a:srcRect t="17572" b="10562"/>
            <a:stretch>
              <a:fillRect/>
            </a:stretch>
          </p:blipFill>
          <p:spPr>
            <a:xfrm>
              <a:off x="10411431" y="5250777"/>
              <a:ext cx="1780569" cy="1721385"/>
            </a:xfrm>
            <a:prstGeom prst="rect">
              <a:avLst/>
            </a:prstGeom>
          </p:spPr>
        </p:pic>
      </p:grpSp>
      <p:pic>
        <p:nvPicPr>
          <p:cNvPr id="19" name="Picture 18"/>
          <p:cNvPicPr>
            <a:picLocks noChangeAspect="1"/>
          </p:cNvPicPr>
          <p:nvPr/>
        </p:nvPicPr>
        <p:blipFill>
          <a:blip r:embed="rId2"/>
          <a:stretch>
            <a:fillRect/>
          </a:stretch>
        </p:blipFill>
        <p:spPr>
          <a:xfrm>
            <a:off x="4818693" y="1800430"/>
            <a:ext cx="6392101" cy="3783232"/>
          </a:xfrm>
          <a:prstGeom prst="rect">
            <a:avLst/>
          </a:prstGeom>
        </p:spPr>
      </p:pic>
      <p:sp>
        <p:nvSpPr>
          <p:cNvPr id="2" name="TextBox 1"/>
          <p:cNvSpPr txBox="1"/>
          <p:nvPr/>
        </p:nvSpPr>
        <p:spPr>
          <a:xfrm>
            <a:off x="287867" y="1614167"/>
            <a:ext cx="4385733" cy="1850571"/>
          </a:xfrm>
          <a:prstGeom prst="rect">
            <a:avLst/>
          </a:prstGeom>
          <a:noFill/>
        </p:spPr>
        <p:txBody>
          <a:bodyPr wrap="square" rtlCol="0">
            <a:spAutoFit/>
          </a:bodyPr>
          <a:lstStyle/>
          <a:p>
            <a:r>
              <a:rPr lang="zh-CN" altLang="en-US" dirty="0"/>
              <a:t>词性标注：</a:t>
            </a:r>
            <a:endParaRPr lang="en-US" altLang="zh-CN" dirty="0"/>
          </a:p>
          <a:p>
            <a:endParaRPr lang="en-US" altLang="zh-CN" dirty="0"/>
          </a:p>
          <a:p>
            <a:pPr>
              <a:lnSpc>
                <a:spcPct val="150000"/>
              </a:lnSpc>
              <a:spcAft>
                <a:spcPts val="600"/>
              </a:spcAft>
            </a:pPr>
            <a:r>
              <a:rPr lang="zh-CN" altLang="en-US" dirty="0"/>
              <a:t>就是给每个词或者词语打词类标签，如形容词、动词、名词等。这样做可以让文本在后面的处理中融入更多有用的语言信息。</a:t>
            </a:r>
            <a:endParaRPr lang="en-US" dirty="0"/>
          </a:p>
        </p:txBody>
      </p:sp>
      <p:pic>
        <p:nvPicPr>
          <p:cNvPr id="4" name="Picture 3"/>
          <p:cNvPicPr>
            <a:picLocks noChangeAspect="1"/>
          </p:cNvPicPr>
          <p:nvPr/>
        </p:nvPicPr>
        <p:blipFill>
          <a:blip r:embed="rId3"/>
          <a:stretch>
            <a:fillRect/>
          </a:stretch>
        </p:blipFill>
        <p:spPr>
          <a:xfrm>
            <a:off x="617753" y="3700513"/>
            <a:ext cx="2108200" cy="2590800"/>
          </a:xfrm>
          <a:prstGeom prst="rect">
            <a:avLst/>
          </a:prstGeom>
        </p:spPr>
      </p:pic>
      <p:sp>
        <p:nvSpPr>
          <p:cNvPr id="11" name="TextBox 10"/>
          <p:cNvSpPr txBox="1"/>
          <p:nvPr/>
        </p:nvSpPr>
        <p:spPr>
          <a:xfrm>
            <a:off x="3014829" y="5583662"/>
            <a:ext cx="3581401" cy="880947"/>
          </a:xfrm>
          <a:prstGeom prst="rect">
            <a:avLst/>
          </a:prstGeom>
          <a:noFill/>
        </p:spPr>
        <p:txBody>
          <a:bodyPr wrap="square" rtlCol="0">
            <a:spAutoFit/>
          </a:bodyPr>
          <a:lstStyle/>
          <a:p>
            <a:pPr>
              <a:lnSpc>
                <a:spcPct val="150000"/>
              </a:lnSpc>
            </a:pPr>
            <a:r>
              <a:rPr lang="zh-CN" altLang="en-US" dirty="0"/>
              <a:t>中通天鸿是一家为客户解决方案的公司。</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12192000" cy="6858000"/>
            <a:chOff x="0" y="0"/>
            <a:chExt cx="12192000" cy="6858000"/>
          </a:xfrm>
        </p:grpSpPr>
        <p:sp>
          <p:nvSpPr>
            <p:cNvPr id="8" name="矩形 7"/>
            <p:cNvSpPr/>
            <p:nvPr/>
          </p:nvSpPr>
          <p:spPr>
            <a:xfrm>
              <a:off x="0" y="0"/>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254000" y="241162"/>
              <a:ext cx="11684000" cy="6375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solidFill>
                  <a:schemeClr val="tx1"/>
                </a:solidFill>
              </a:endParaRPr>
            </a:p>
          </p:txBody>
        </p:sp>
      </p:grpSp>
      <p:sp>
        <p:nvSpPr>
          <p:cNvPr id="4" name="Text Placeholder 3"/>
          <p:cNvSpPr txBox="1"/>
          <p:nvPr/>
        </p:nvSpPr>
        <p:spPr>
          <a:xfrm>
            <a:off x="-2413695" y="843323"/>
            <a:ext cx="7975600" cy="550655"/>
          </a:xfrm>
          <a:prstGeom prst="rect">
            <a:avLst/>
          </a:prstGeom>
        </p:spPr>
        <p:txBody>
          <a:bodyPr vert="horz" lIns="91440" tIns="45720" rIns="91440" bIns="45720" rtlCol="0" anchor="t"/>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cs typeface="+mn-ea"/>
                <a:sym typeface="+mn-lt"/>
              </a:rPr>
              <a:t> </a:t>
            </a:r>
            <a:r>
              <a:rPr lang="zh-CN" altLang="en-US" sz="2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cs typeface="+mn-ea"/>
                <a:sym typeface="+mn-lt"/>
              </a:rPr>
              <a:t>特征工程</a:t>
            </a:r>
            <a:r>
              <a:rPr lang="en-US" altLang="zh-CN" sz="2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cs typeface="+mn-ea"/>
                <a:sym typeface="+mn-lt"/>
              </a:rPr>
              <a:t> </a:t>
            </a:r>
            <a:endParaRPr lang="en-US" sz="2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cs typeface="+mn-ea"/>
              <a:sym typeface="+mn-lt"/>
            </a:endParaRPr>
          </a:p>
        </p:txBody>
      </p:sp>
      <p:sp>
        <p:nvSpPr>
          <p:cNvPr id="5" name="Text Placeholder 4"/>
          <p:cNvSpPr txBox="1"/>
          <p:nvPr/>
        </p:nvSpPr>
        <p:spPr>
          <a:xfrm>
            <a:off x="1117424" y="1519520"/>
            <a:ext cx="10490376" cy="116018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200"/>
              </a:spcBef>
              <a:buNone/>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p:txBody>
      </p:sp>
      <p:sp>
        <p:nvSpPr>
          <p:cNvPr id="6" name="Text Placeholder 4"/>
          <p:cNvSpPr txBox="1"/>
          <p:nvPr/>
        </p:nvSpPr>
        <p:spPr>
          <a:xfrm>
            <a:off x="1117424" y="2930783"/>
            <a:ext cx="10490376" cy="392721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30000"/>
              </a:lnSpc>
              <a:spcBef>
                <a:spcPts val="1200"/>
              </a:spcBef>
              <a:buFont typeface="+mj-lt"/>
              <a:buAutoNum type="alphaLcPeriod"/>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a:p>
            <a:pPr marL="342900" indent="-342900">
              <a:lnSpc>
                <a:spcPct val="130000"/>
              </a:lnSpc>
              <a:spcBef>
                <a:spcPts val="1200"/>
              </a:spcBef>
              <a:buFont typeface="+mj-lt"/>
              <a:buAutoNum type="alphaLcPeriod"/>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a:p>
            <a:pPr marL="342900" indent="-342900">
              <a:lnSpc>
                <a:spcPct val="130000"/>
              </a:lnSpc>
              <a:spcBef>
                <a:spcPts val="1200"/>
              </a:spcBef>
              <a:buFont typeface="+mj-lt"/>
              <a:buAutoNum type="alphaLcPeriod"/>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a:p>
            <a:pPr marL="342900" indent="-342900">
              <a:lnSpc>
                <a:spcPct val="130000"/>
              </a:lnSpc>
              <a:spcBef>
                <a:spcPts val="1200"/>
              </a:spcBef>
              <a:buFont typeface="+mj-lt"/>
              <a:buAutoNum type="alphaLcPeriod"/>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p:txBody>
      </p:sp>
      <p:pic>
        <p:nvPicPr>
          <p:cNvPr id="12" name="Picture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01013" y="241163"/>
            <a:ext cx="6733788" cy="6322564"/>
          </a:xfrm>
          <a:prstGeom prst="rect">
            <a:avLst/>
          </a:prstGeom>
        </p:spPr>
      </p:pic>
      <p:sp>
        <p:nvSpPr>
          <p:cNvPr id="2" name="Rectangle 1"/>
          <p:cNvSpPr/>
          <p:nvPr/>
        </p:nvSpPr>
        <p:spPr>
          <a:xfrm>
            <a:off x="787224" y="1393978"/>
            <a:ext cx="3883589" cy="4200381"/>
          </a:xfrm>
          <a:prstGeom prst="rect">
            <a:avLst/>
          </a:prstGeom>
        </p:spPr>
        <p:txBody>
          <a:bodyPr wrap="square">
            <a:spAutoFit/>
          </a:bodyPr>
          <a:lstStyle/>
          <a:p>
            <a:pPr>
              <a:lnSpc>
                <a:spcPct val="150000"/>
              </a:lnSpc>
            </a:pPr>
            <a:r>
              <a:rPr lang="zh-CN" altLang="en-US" dirty="0">
                <a:solidFill>
                  <a:schemeClr val="accent1">
                    <a:lumMod val="50000"/>
                  </a:schemeClr>
                </a:solidFill>
                <a:latin typeface="Times New Roman" panose="02020603050405020304" pitchFamily="18" charset="0"/>
              </a:rPr>
              <a:t> “</a:t>
            </a:r>
            <a:r>
              <a:rPr lang="zh-CN" altLang="en-US" sz="2000" dirty="0">
                <a:solidFill>
                  <a:schemeClr val="accent1">
                    <a:lumMod val="50000"/>
                  </a:schemeClr>
                </a:solidFill>
                <a:latin typeface="Times New Roman" panose="02020603050405020304" pitchFamily="18" charset="0"/>
              </a:rPr>
              <a:t>数据决定了机器学习的上限，而算法只是尽可能逼近这个上限”。特征工程指的是把原始数据转变为模型的训练数据的过程，它的目的就是获取更好的训练数据特征，使得机器学习模型逼近这个上限。特征工程能使得模型的性能得到提升，有时甚至在简单的模型上也能取得不错的效果。</a:t>
            </a:r>
            <a:endParaRPr lang="en-US" dirty="0">
              <a:solidFill>
                <a:schemeClr val="accent1">
                  <a:lumMod val="50000"/>
                </a:schemeClr>
              </a:solidFill>
            </a:endParaRPr>
          </a:p>
        </p:txBody>
      </p:sp>
      <p:sp>
        <p:nvSpPr>
          <p:cNvPr id="10" name="TextBox 9"/>
          <p:cNvSpPr txBox="1"/>
          <p:nvPr/>
        </p:nvSpPr>
        <p:spPr>
          <a:xfrm>
            <a:off x="836806" y="5657161"/>
            <a:ext cx="4164207" cy="465448"/>
          </a:xfrm>
          <a:prstGeom prst="rect">
            <a:avLst/>
          </a:prstGeom>
          <a:noFill/>
        </p:spPr>
        <p:txBody>
          <a:bodyPr wrap="square" rtlCol="0">
            <a:spAutoFit/>
          </a:bodyPr>
          <a:lstStyle/>
          <a:p>
            <a:pPr>
              <a:lnSpc>
                <a:spcPct val="150000"/>
              </a:lnSpc>
            </a:pPr>
            <a:r>
              <a:rPr lang="zh-CN" altLang="en-US" dirty="0">
                <a:solidFill>
                  <a:srgbClr val="FF0000"/>
                </a:solidFill>
              </a:rPr>
              <a:t>中通天鸿</a:t>
            </a:r>
            <a:r>
              <a:rPr lang="en-US" altLang="zh-CN" dirty="0">
                <a:solidFill>
                  <a:srgbClr val="FF0000"/>
                </a:solidFill>
              </a:rPr>
              <a:t>   </a:t>
            </a:r>
            <a:r>
              <a:rPr lang="zh-CN" altLang="en-US" dirty="0">
                <a:solidFill>
                  <a:srgbClr val="FF0000"/>
                </a:solidFill>
              </a:rPr>
              <a:t>一家</a:t>
            </a:r>
            <a:r>
              <a:rPr lang="en-US" altLang="zh-CN" dirty="0">
                <a:solidFill>
                  <a:srgbClr val="FF0000"/>
                </a:solidFill>
              </a:rPr>
              <a:t>  </a:t>
            </a:r>
            <a:r>
              <a:rPr lang="zh-CN" altLang="en-US" dirty="0">
                <a:solidFill>
                  <a:srgbClr val="FF0000"/>
                </a:solidFill>
              </a:rPr>
              <a:t>客户</a:t>
            </a:r>
            <a:r>
              <a:rPr lang="en-US" altLang="zh-CN" dirty="0">
                <a:solidFill>
                  <a:srgbClr val="FF0000"/>
                </a:solidFill>
              </a:rPr>
              <a:t>  </a:t>
            </a:r>
            <a:r>
              <a:rPr lang="zh-CN" altLang="en-US" dirty="0">
                <a:solidFill>
                  <a:srgbClr val="FF0000"/>
                </a:solidFill>
              </a:rPr>
              <a:t>解决方案</a:t>
            </a:r>
            <a:r>
              <a:rPr lang="en-US" altLang="zh-CN" dirty="0">
                <a:solidFill>
                  <a:srgbClr val="FF0000"/>
                </a:solidFill>
              </a:rPr>
              <a:t>  </a:t>
            </a:r>
            <a:r>
              <a:rPr lang="zh-CN" altLang="en-US" dirty="0">
                <a:solidFill>
                  <a:srgbClr val="FF0000"/>
                </a:solidFill>
              </a:rPr>
              <a:t>公司</a:t>
            </a:r>
            <a:endParaRPr lang="en-US" dirty="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574" y="0"/>
            <a:ext cx="12192000" cy="6858000"/>
            <a:chOff x="188841" y="0"/>
            <a:chExt cx="12192000" cy="6858000"/>
          </a:xfrm>
        </p:grpSpPr>
        <p:sp>
          <p:nvSpPr>
            <p:cNvPr id="8" name="矩形 7"/>
            <p:cNvSpPr/>
            <p:nvPr/>
          </p:nvSpPr>
          <p:spPr>
            <a:xfrm>
              <a:off x="188841" y="0"/>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32902" y="211345"/>
              <a:ext cx="11684000" cy="6375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Text Placeholder 3"/>
          <p:cNvSpPr txBox="1"/>
          <p:nvPr/>
        </p:nvSpPr>
        <p:spPr>
          <a:xfrm>
            <a:off x="863424" y="1189105"/>
            <a:ext cx="7975600" cy="550655"/>
          </a:xfrm>
          <a:prstGeom prst="rect">
            <a:avLst/>
          </a:prstGeom>
        </p:spPr>
        <p:txBody>
          <a:bodyPr vert="horz" lIns="91440" tIns="45720" rIns="91440" bIns="45720" rtlCol="0" anchor="t"/>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cs typeface="+mn-ea"/>
                <a:sym typeface="+mn-lt"/>
              </a:rPr>
              <a:t> </a:t>
            </a:r>
            <a:endParaRPr lang="en-US" sz="2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cs typeface="+mn-ea"/>
              <a:sym typeface="+mn-lt"/>
            </a:endParaRPr>
          </a:p>
        </p:txBody>
      </p:sp>
      <p:sp>
        <p:nvSpPr>
          <p:cNvPr id="5" name="Text Placeholder 4"/>
          <p:cNvSpPr txBox="1"/>
          <p:nvPr/>
        </p:nvSpPr>
        <p:spPr>
          <a:xfrm>
            <a:off x="1117424" y="1519520"/>
            <a:ext cx="10490376" cy="116018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200"/>
              </a:spcBef>
              <a:buNone/>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p:txBody>
      </p:sp>
      <p:sp>
        <p:nvSpPr>
          <p:cNvPr id="6" name="Text Placeholder 4"/>
          <p:cNvSpPr txBox="1"/>
          <p:nvPr/>
        </p:nvSpPr>
        <p:spPr>
          <a:xfrm>
            <a:off x="1117424" y="2930783"/>
            <a:ext cx="10490376" cy="392721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30000"/>
              </a:lnSpc>
              <a:spcBef>
                <a:spcPts val="1200"/>
              </a:spcBef>
              <a:buFont typeface="+mj-lt"/>
              <a:buAutoNum type="alphaLcPeriod"/>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a:p>
            <a:pPr marL="342900" indent="-342900">
              <a:lnSpc>
                <a:spcPct val="130000"/>
              </a:lnSpc>
              <a:spcBef>
                <a:spcPts val="1200"/>
              </a:spcBef>
              <a:buFont typeface="+mj-lt"/>
              <a:buAutoNum type="alphaLcPeriod"/>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a:p>
            <a:pPr marL="342900" indent="-342900">
              <a:lnSpc>
                <a:spcPct val="130000"/>
              </a:lnSpc>
              <a:spcBef>
                <a:spcPts val="1200"/>
              </a:spcBef>
              <a:buFont typeface="+mj-lt"/>
              <a:buAutoNum type="alphaLcPeriod"/>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a:p>
            <a:pPr marL="342900" indent="-342900">
              <a:lnSpc>
                <a:spcPct val="130000"/>
              </a:lnSpc>
              <a:spcBef>
                <a:spcPts val="1200"/>
              </a:spcBef>
              <a:buFont typeface="+mj-lt"/>
              <a:buAutoNum type="alphaLcPeriod"/>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p:txBody>
      </p:sp>
      <p:sp>
        <p:nvSpPr>
          <p:cNvPr id="3" name="TextBox 2"/>
          <p:cNvSpPr txBox="1"/>
          <p:nvPr/>
        </p:nvSpPr>
        <p:spPr>
          <a:xfrm>
            <a:off x="537545" y="854589"/>
            <a:ext cx="10744376" cy="3512565"/>
          </a:xfrm>
          <a:prstGeom prst="rect">
            <a:avLst/>
          </a:prstGeom>
          <a:noFill/>
        </p:spPr>
        <p:txBody>
          <a:bodyPr wrap="square" rtlCol="0">
            <a:spAutoFit/>
          </a:bodyPr>
          <a:lstStyle/>
          <a:p>
            <a:r>
              <a:rPr lang="en-US" b="1" dirty="0"/>
              <a:t>Bag of Word, BOW</a:t>
            </a:r>
            <a:r>
              <a:rPr lang="en-US" altLang="zh-CN" b="1" dirty="0"/>
              <a:t>(</a:t>
            </a:r>
            <a:r>
              <a:rPr lang="zh-CN" altLang="en-US" b="1" dirty="0"/>
              <a:t>词袋模型</a:t>
            </a:r>
            <a:r>
              <a:rPr lang="en-US" altLang="zh-CN" b="1" dirty="0"/>
              <a:t>)</a:t>
            </a:r>
            <a:r>
              <a:rPr lang="zh-CN" altLang="en-US" b="1" dirty="0"/>
              <a:t>：</a:t>
            </a:r>
            <a:endParaRPr lang="en-US" altLang="zh-CN" b="1" dirty="0"/>
          </a:p>
          <a:p>
            <a:endParaRPr lang="en-US" dirty="0"/>
          </a:p>
          <a:p>
            <a:pPr>
              <a:lnSpc>
                <a:spcPct val="150000"/>
              </a:lnSpc>
            </a:pPr>
            <a:r>
              <a:rPr lang="en-US" altLang="zh-CN" dirty="0"/>
              <a:t>	</a:t>
            </a:r>
            <a:r>
              <a:rPr lang="zh-CN" altLang="en-US" dirty="0"/>
              <a:t>不考虑词语原本在句子中的顺序，直接将每一个词语</a:t>
            </a:r>
            <a:endParaRPr lang="en-US" altLang="zh-CN" dirty="0"/>
          </a:p>
          <a:p>
            <a:pPr>
              <a:lnSpc>
                <a:spcPct val="150000"/>
              </a:lnSpc>
            </a:pPr>
            <a:r>
              <a:rPr lang="en-US" altLang="zh-CN" dirty="0"/>
              <a:t>	</a:t>
            </a:r>
            <a:r>
              <a:rPr lang="zh-CN" altLang="en-US" dirty="0"/>
              <a:t>或者符号统一放置在一个集合（如 </a:t>
            </a:r>
            <a:r>
              <a:rPr lang="en-US" dirty="0"/>
              <a:t>list）</a:t>
            </a:r>
            <a:r>
              <a:rPr lang="en-US" altLang="zh-CN" dirty="0"/>
              <a:t>,</a:t>
            </a:r>
            <a:endParaRPr lang="en-US" altLang="zh-CN" dirty="0"/>
          </a:p>
          <a:p>
            <a:pPr>
              <a:lnSpc>
                <a:spcPct val="150000"/>
              </a:lnSpc>
            </a:pPr>
            <a:r>
              <a:rPr lang="en-US" altLang="zh-CN" dirty="0"/>
              <a:t>	</a:t>
            </a:r>
            <a:r>
              <a:rPr lang="zh-CN" altLang="en-US" dirty="0"/>
              <a:t>然后按照计数的方式对出现的次数进行统计</a:t>
            </a:r>
            <a:r>
              <a:rPr lang="en-US" altLang="zh-CN" dirty="0"/>
              <a:t>.</a:t>
            </a:r>
            <a:endParaRPr lang="en-US" altLang="zh-CN" dirty="0"/>
          </a:p>
          <a:p>
            <a:pPr>
              <a:lnSpc>
                <a:spcPct val="150000"/>
              </a:lnSpc>
            </a:pPr>
            <a:endParaRPr lang="en-US" altLang="zh-CN" dirty="0"/>
          </a:p>
          <a:p>
            <a:pPr>
              <a:lnSpc>
                <a:spcPct val="150000"/>
              </a:lnSpc>
            </a:pPr>
            <a:r>
              <a:rPr lang="en-US" b="1" dirty="0"/>
              <a:t>TF-IDF (Term Frequency-Inverse Document Frequency, </a:t>
            </a:r>
            <a:r>
              <a:rPr lang="zh-CN" altLang="en-US" b="1" dirty="0"/>
              <a:t>词频</a:t>
            </a:r>
            <a:r>
              <a:rPr lang="en-US" altLang="zh-CN" b="1" dirty="0"/>
              <a:t>-</a:t>
            </a:r>
            <a:r>
              <a:rPr lang="zh-CN" altLang="en-US" b="1" dirty="0"/>
              <a:t>逆文件频率</a:t>
            </a:r>
            <a:r>
              <a:rPr lang="en-US" altLang="zh-CN" b="1" dirty="0"/>
              <a:t>):</a:t>
            </a:r>
            <a:endParaRPr lang="en-US" altLang="zh-CN" b="1" dirty="0"/>
          </a:p>
          <a:p>
            <a:pPr>
              <a:lnSpc>
                <a:spcPct val="150000"/>
              </a:lnSpc>
            </a:pPr>
            <a:r>
              <a:rPr lang="en-US" altLang="zh-CN" dirty="0"/>
              <a:t>     </a:t>
            </a:r>
            <a:r>
              <a:rPr lang="zh-CN" altLang="en-US" dirty="0"/>
              <a:t>一个词语在一篇文章中出现次数越多</a:t>
            </a:r>
            <a:r>
              <a:rPr lang="en-US" altLang="zh-CN" dirty="0"/>
              <a:t>, </a:t>
            </a:r>
            <a:r>
              <a:rPr lang="zh-CN" altLang="en-US" dirty="0"/>
              <a:t>同时在所有文档中出现次数越少</a:t>
            </a:r>
            <a:r>
              <a:rPr lang="en-US" altLang="zh-CN" dirty="0"/>
              <a:t>, </a:t>
            </a:r>
            <a:r>
              <a:rPr lang="zh-CN" altLang="en-US" dirty="0"/>
              <a:t>越能够代表该文章</a:t>
            </a:r>
            <a:r>
              <a:rPr lang="en-US" altLang="zh-CN" dirty="0"/>
              <a:t>.</a:t>
            </a:r>
            <a:endParaRPr lang="en-US" dirty="0"/>
          </a:p>
          <a:p>
            <a:pPr>
              <a:lnSpc>
                <a:spcPct val="150000"/>
              </a:lnSpc>
            </a:pPr>
            <a:endParaRPr lang="en-US" dirty="0"/>
          </a:p>
        </p:txBody>
      </p:sp>
      <p:pic>
        <p:nvPicPr>
          <p:cNvPr id="13" name="Picture 12"/>
          <p:cNvPicPr>
            <a:picLocks noChangeAspect="1"/>
          </p:cNvPicPr>
          <p:nvPr/>
        </p:nvPicPr>
        <p:blipFill>
          <a:blip r:embed="rId1"/>
          <a:stretch>
            <a:fillRect/>
          </a:stretch>
        </p:blipFill>
        <p:spPr>
          <a:xfrm>
            <a:off x="4000500" y="4077196"/>
            <a:ext cx="4191000" cy="1193800"/>
          </a:xfrm>
          <a:prstGeom prst="rect">
            <a:avLst/>
          </a:prstGeom>
        </p:spPr>
      </p:pic>
      <p:pic>
        <p:nvPicPr>
          <p:cNvPr id="21" name="Picture 20"/>
          <p:cNvPicPr>
            <a:picLocks noChangeAspect="1"/>
          </p:cNvPicPr>
          <p:nvPr/>
        </p:nvPicPr>
        <p:blipFill>
          <a:blip r:embed="rId2"/>
          <a:stretch>
            <a:fillRect/>
          </a:stretch>
        </p:blipFill>
        <p:spPr>
          <a:xfrm>
            <a:off x="2946224" y="5183625"/>
            <a:ext cx="7416800" cy="1092200"/>
          </a:xfrm>
          <a:prstGeom prst="rect">
            <a:avLst/>
          </a:prstGeom>
        </p:spPr>
      </p:pic>
      <p:sp>
        <p:nvSpPr>
          <p:cNvPr id="25" name="Rounded Rectangle 6"/>
          <p:cNvSpPr/>
          <p:nvPr/>
        </p:nvSpPr>
        <p:spPr>
          <a:xfrm>
            <a:off x="7535073" y="515645"/>
            <a:ext cx="4060115" cy="1482363"/>
          </a:xfrm>
          <a:prstGeom prst="roundRect">
            <a:avLst>
              <a:gd name="adj" fmla="val 6631"/>
            </a:avLst>
          </a:prstGeom>
          <a:gradFill>
            <a:gsLst>
              <a:gs pos="17000">
                <a:srgbClr val="54A1E3"/>
              </a:gs>
              <a:gs pos="74000">
                <a:srgbClr val="657DFB"/>
              </a:gs>
            </a:gsLst>
            <a:lin ang="2700000" scaled="0"/>
          </a:gra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Noto Sans S Chinese Bold" panose="020B0800000000000000" pitchFamily="34" charset="-122"/>
                <a:ea typeface="Noto Sans S Chinese Bold" panose="020B0800000000000000" pitchFamily="34" charset="-122"/>
                <a:cs typeface="Open Sans" panose="020B0606030504020204" pitchFamily="34" charset="0"/>
              </a:rPr>
              <a:t>词嵌入</a:t>
            </a:r>
            <a:endParaRPr lang="en-US" altLang="zh-CN" sz="3200" b="1" dirty="0">
              <a:solidFill>
                <a:schemeClr val="bg1"/>
              </a:solidFill>
              <a:latin typeface="Noto Sans S Chinese Bold" panose="020B0800000000000000" pitchFamily="34" charset="-122"/>
              <a:ea typeface="Noto Sans S Chinese Bold" panose="020B0800000000000000" pitchFamily="34" charset="-122"/>
              <a:cs typeface="Open Sans" panose="020B0606030504020204" pitchFamily="34" charset="0"/>
            </a:endParaRPr>
          </a:p>
          <a:p>
            <a:pPr algn="ctr"/>
            <a:r>
              <a:rPr lang="en-US" altLang="zh-CN" sz="3200" b="1" dirty="0">
                <a:solidFill>
                  <a:schemeClr val="bg1"/>
                </a:solidFill>
                <a:latin typeface="Noto Sans S Chinese Bold" panose="020B0800000000000000" pitchFamily="34" charset="-122"/>
                <a:ea typeface="Noto Sans S Chinese Bold" panose="020B0800000000000000" pitchFamily="34" charset="-122"/>
                <a:cs typeface="Open Sans" panose="020B0606030504020204" pitchFamily="34" charset="0"/>
              </a:rPr>
              <a:t>Word</a:t>
            </a:r>
            <a:r>
              <a:rPr lang="zh-CN" altLang="en-US" sz="3200" b="1" dirty="0">
                <a:solidFill>
                  <a:schemeClr val="bg1"/>
                </a:solidFill>
                <a:latin typeface="Noto Sans S Chinese Bold" panose="020B0800000000000000" pitchFamily="34" charset="-122"/>
                <a:ea typeface="Noto Sans S Chinese Bold" panose="020B0800000000000000" pitchFamily="34" charset="-122"/>
                <a:cs typeface="Open Sans" panose="020B0606030504020204" pitchFamily="34" charset="0"/>
              </a:rPr>
              <a:t> </a:t>
            </a:r>
            <a:r>
              <a:rPr lang="en-US" altLang="zh-CN" sz="3200" b="1" dirty="0">
                <a:solidFill>
                  <a:schemeClr val="bg1"/>
                </a:solidFill>
                <a:latin typeface="Noto Sans S Chinese Bold" panose="020B0800000000000000" pitchFamily="34" charset="-122"/>
                <a:ea typeface="Noto Sans S Chinese Bold" panose="020B0800000000000000" pitchFamily="34" charset="-122"/>
                <a:cs typeface="Open Sans" panose="020B0606030504020204" pitchFamily="34" charset="0"/>
              </a:rPr>
              <a:t>Embedding</a:t>
            </a:r>
            <a:endParaRPr lang="en-US" sz="3200" b="1" dirty="0">
              <a:solidFill>
                <a:schemeClr val="bg1"/>
              </a:solidFill>
              <a:latin typeface="Noto Sans S Chinese Bold" panose="020B0800000000000000" pitchFamily="34" charset="-122"/>
              <a:ea typeface="Noto Sans S Chinese Bold" panose="020B0800000000000000" pitchFamily="34" charset="-122"/>
              <a:cs typeface="Open Sans" panose="020B0606030504020204" pitchFamily="34" charset="0"/>
            </a:endParaRPr>
          </a:p>
        </p:txBody>
      </p:sp>
      <p:sp>
        <p:nvSpPr>
          <p:cNvPr id="12" name="TextBox 11"/>
          <p:cNvSpPr txBox="1"/>
          <p:nvPr/>
        </p:nvSpPr>
        <p:spPr>
          <a:xfrm>
            <a:off x="7772400" y="2301240"/>
            <a:ext cx="4157345" cy="506730"/>
          </a:xfrm>
          <a:prstGeom prst="rect">
            <a:avLst/>
          </a:prstGeom>
          <a:noFill/>
        </p:spPr>
        <p:txBody>
          <a:bodyPr wrap="square" rtlCol="0">
            <a:spAutoFit/>
          </a:bodyPr>
          <a:lstStyle/>
          <a:p>
            <a:pPr>
              <a:lnSpc>
                <a:spcPct val="150000"/>
              </a:lnSpc>
            </a:pPr>
            <a:r>
              <a:rPr lang="zh-CN" altLang="en-US" dirty="0">
                <a:solidFill>
                  <a:srgbClr val="FF0000"/>
                </a:solidFill>
              </a:rPr>
              <a:t>中通天鸿</a:t>
            </a:r>
            <a:r>
              <a:rPr lang="en-US" altLang="zh-CN" dirty="0">
                <a:solidFill>
                  <a:srgbClr val="FF0000"/>
                </a:solidFill>
              </a:rPr>
              <a:t>   </a:t>
            </a:r>
            <a:r>
              <a:rPr lang="zh-CN" altLang="en-US" dirty="0">
                <a:solidFill>
                  <a:srgbClr val="FF0000"/>
                </a:solidFill>
              </a:rPr>
              <a:t>一家</a:t>
            </a:r>
            <a:r>
              <a:rPr lang="en-US" altLang="zh-CN" dirty="0">
                <a:solidFill>
                  <a:srgbClr val="FF0000"/>
                </a:solidFill>
              </a:rPr>
              <a:t>  </a:t>
            </a:r>
            <a:r>
              <a:rPr lang="zh-CN" altLang="en-US" dirty="0">
                <a:solidFill>
                  <a:srgbClr val="FF0000"/>
                </a:solidFill>
              </a:rPr>
              <a:t>客户</a:t>
            </a:r>
            <a:r>
              <a:rPr lang="en-US" altLang="zh-CN" dirty="0">
                <a:solidFill>
                  <a:srgbClr val="FF0000"/>
                </a:solidFill>
              </a:rPr>
              <a:t>  </a:t>
            </a:r>
            <a:r>
              <a:rPr lang="zh-CN" altLang="en-US" dirty="0">
                <a:solidFill>
                  <a:srgbClr val="FF0000"/>
                </a:solidFill>
              </a:rPr>
              <a:t>解决方案</a:t>
            </a:r>
            <a:r>
              <a:rPr lang="en-US" altLang="zh-CN" dirty="0">
                <a:solidFill>
                  <a:srgbClr val="FF0000"/>
                </a:solidFill>
              </a:rPr>
              <a:t>  </a:t>
            </a:r>
            <a:r>
              <a:rPr lang="zh-CN" altLang="en-US" dirty="0">
                <a:solidFill>
                  <a:srgbClr val="FF0000"/>
                </a:solidFill>
              </a:rPr>
              <a:t>公司</a:t>
            </a:r>
            <a:endParaRPr lang="en-US" dirty="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anim calcmode="lin" valueType="num">
                                      <p:cBhvr>
                                        <p:cTn id="12" dur="250" fill="hold"/>
                                        <p:tgtEl>
                                          <p:spTgt spid="25"/>
                                        </p:tgtEl>
                                        <p:attrNameLst>
                                          <p:attrName>ppt_x</p:attrName>
                                        </p:attrNameLst>
                                      </p:cBhvr>
                                      <p:tavLst>
                                        <p:tav tm="0">
                                          <p:val>
                                            <p:strVal val="#ppt_x"/>
                                          </p:val>
                                        </p:tav>
                                        <p:tav tm="100000">
                                          <p:val>
                                            <p:strVal val="#ppt_x"/>
                                          </p:val>
                                        </p:tav>
                                      </p:tavLst>
                                    </p:anim>
                                    <p:anim calcmode="lin" valueType="num">
                                      <p:cBhvr>
                                        <p:cTn id="13" dur="25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16655"/>
            <a:ext cx="12192000" cy="6858000"/>
            <a:chOff x="0" y="0"/>
            <a:chExt cx="12192000" cy="6858000"/>
          </a:xfrm>
        </p:grpSpPr>
        <p:sp>
          <p:nvSpPr>
            <p:cNvPr id="8" name="矩形 7"/>
            <p:cNvSpPr/>
            <p:nvPr/>
          </p:nvSpPr>
          <p:spPr>
            <a:xfrm>
              <a:off x="0" y="0"/>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254000" y="241162"/>
              <a:ext cx="11684000" cy="6375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Text Placeholder 3"/>
          <p:cNvSpPr txBox="1"/>
          <p:nvPr/>
        </p:nvSpPr>
        <p:spPr>
          <a:xfrm>
            <a:off x="863424" y="1189105"/>
            <a:ext cx="7975600" cy="550655"/>
          </a:xfrm>
          <a:prstGeom prst="rect">
            <a:avLst/>
          </a:prstGeom>
        </p:spPr>
        <p:txBody>
          <a:bodyPr vert="horz" lIns="91440" tIns="45720" rIns="91440" bIns="45720" rtlCol="0" anchor="t"/>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cs typeface="+mn-ea"/>
                <a:sym typeface="+mn-lt"/>
              </a:rPr>
              <a:t> </a:t>
            </a:r>
            <a:endParaRPr lang="en-US" sz="2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cs typeface="+mn-ea"/>
              <a:sym typeface="+mn-lt"/>
            </a:endParaRPr>
          </a:p>
        </p:txBody>
      </p:sp>
      <p:sp>
        <p:nvSpPr>
          <p:cNvPr id="5" name="Text Placeholder 4"/>
          <p:cNvSpPr txBox="1"/>
          <p:nvPr/>
        </p:nvSpPr>
        <p:spPr>
          <a:xfrm>
            <a:off x="1117424" y="1519520"/>
            <a:ext cx="10490376" cy="116018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200"/>
              </a:spcBef>
              <a:buNone/>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p:txBody>
      </p:sp>
      <p:sp>
        <p:nvSpPr>
          <p:cNvPr id="6" name="Text Placeholder 4"/>
          <p:cNvSpPr txBox="1"/>
          <p:nvPr/>
        </p:nvSpPr>
        <p:spPr>
          <a:xfrm>
            <a:off x="1117424" y="2930783"/>
            <a:ext cx="10490376" cy="392721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30000"/>
              </a:lnSpc>
              <a:spcBef>
                <a:spcPts val="1200"/>
              </a:spcBef>
              <a:buFont typeface="+mj-lt"/>
              <a:buAutoNum type="alphaLcPeriod"/>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a:p>
            <a:pPr marL="342900" indent="-342900">
              <a:lnSpc>
                <a:spcPct val="130000"/>
              </a:lnSpc>
              <a:spcBef>
                <a:spcPts val="1200"/>
              </a:spcBef>
              <a:buFont typeface="+mj-lt"/>
              <a:buAutoNum type="alphaLcPeriod"/>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a:p>
            <a:pPr marL="342900" indent="-342900">
              <a:lnSpc>
                <a:spcPct val="130000"/>
              </a:lnSpc>
              <a:spcBef>
                <a:spcPts val="1200"/>
              </a:spcBef>
              <a:buFont typeface="+mj-lt"/>
              <a:buAutoNum type="alphaLcPeriod"/>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a:p>
            <a:pPr marL="342900" indent="-342900">
              <a:lnSpc>
                <a:spcPct val="130000"/>
              </a:lnSpc>
              <a:spcBef>
                <a:spcPts val="1200"/>
              </a:spcBef>
              <a:buFont typeface="+mj-lt"/>
              <a:buAutoNum type="alphaLcPeriod"/>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p:txBody>
      </p:sp>
      <p:sp>
        <p:nvSpPr>
          <p:cNvPr id="3" name="TextBox 2"/>
          <p:cNvSpPr txBox="1"/>
          <p:nvPr/>
        </p:nvSpPr>
        <p:spPr>
          <a:xfrm>
            <a:off x="782991" y="738352"/>
            <a:ext cx="10744376" cy="7320915"/>
          </a:xfrm>
          <a:prstGeom prst="rect">
            <a:avLst/>
          </a:prstGeom>
          <a:noFill/>
        </p:spPr>
        <p:txBody>
          <a:bodyPr wrap="square" rtlCol="0">
            <a:spAutoFit/>
          </a:bodyPr>
          <a:lstStyle/>
          <a:p>
            <a:pPr>
              <a:lnSpc>
                <a:spcPct val="150000"/>
              </a:lnSpc>
            </a:pPr>
            <a:r>
              <a:rPr lang="en-US" altLang="zh-CN" sz="2800" b="1" dirty="0"/>
              <a:t>One-hot(</a:t>
            </a:r>
            <a:r>
              <a:rPr lang="zh-CN" altLang="en-US" sz="2800" b="1" dirty="0"/>
              <a:t>编码</a:t>
            </a:r>
            <a:r>
              <a:rPr lang="en-US" altLang="zh-CN" sz="2800" b="1" dirty="0"/>
              <a:t>)</a:t>
            </a:r>
            <a:r>
              <a:rPr lang="zh-CN" altLang="en-US" sz="2800" b="1" dirty="0"/>
              <a:t>：</a:t>
            </a:r>
            <a:endParaRPr lang="en-US" altLang="zh-CN" sz="2800" b="1" dirty="0"/>
          </a:p>
          <a:p>
            <a:pPr>
              <a:lnSpc>
                <a:spcPct val="150000"/>
              </a:lnSpc>
            </a:pPr>
            <a:r>
              <a:rPr lang="en-US" altLang="zh-CN" sz="2800" b="1" dirty="0"/>
              <a:t>	1</a:t>
            </a:r>
            <a:r>
              <a:rPr lang="zh-CN" altLang="en-US" sz="2800" b="1" dirty="0"/>
              <a:t> * </a:t>
            </a:r>
            <a:r>
              <a:rPr lang="en-US" altLang="zh-CN" sz="2800" b="1" dirty="0"/>
              <a:t>M   </a:t>
            </a:r>
            <a:r>
              <a:rPr lang="zh-CN" altLang="en-US" sz="2800" b="1" dirty="0"/>
              <a:t>        </a:t>
            </a:r>
            <a:r>
              <a:rPr lang="en-US" altLang="zh-CN" sz="2800" b="1" dirty="0"/>
              <a:t>M : </a:t>
            </a:r>
            <a:r>
              <a:rPr lang="zh-CN" altLang="en-US" sz="2800" b="1" dirty="0"/>
              <a:t>词表大小</a:t>
            </a:r>
            <a:endParaRPr lang="en-US" altLang="zh-CN" sz="2800" b="1" dirty="0"/>
          </a:p>
          <a:p>
            <a:pPr>
              <a:lnSpc>
                <a:spcPct val="150000"/>
              </a:lnSpc>
            </a:pPr>
            <a:r>
              <a:rPr lang="en-US" altLang="zh-CN" sz="2800" b="1" dirty="0"/>
              <a:t>Word2vec</a:t>
            </a:r>
            <a:r>
              <a:rPr lang="zh-CN" altLang="en-US" sz="2800" b="1" dirty="0"/>
              <a:t>：</a:t>
            </a:r>
            <a:endParaRPr lang="en-US" altLang="zh-CN" sz="2800" b="1" dirty="0"/>
          </a:p>
          <a:p>
            <a:pPr>
              <a:lnSpc>
                <a:spcPct val="150000"/>
              </a:lnSpc>
            </a:pPr>
            <a:r>
              <a:rPr lang="en-US" altLang="zh-CN" sz="2800" b="1" dirty="0"/>
              <a:t>	CBOW:</a:t>
            </a:r>
            <a:endParaRPr lang="en-US" altLang="zh-CN" sz="2800" b="1" dirty="0"/>
          </a:p>
          <a:p>
            <a:pPr>
              <a:lnSpc>
                <a:spcPct val="150000"/>
              </a:lnSpc>
            </a:pPr>
            <a:r>
              <a:rPr lang="en-US" altLang="zh-CN" sz="2800" b="1" dirty="0"/>
              <a:t>		</a:t>
            </a:r>
            <a:r>
              <a:rPr lang="en-US" dirty="0"/>
              <a:t> CBOW</a:t>
            </a:r>
            <a:r>
              <a:rPr lang="zh-CN" altLang="en-US" dirty="0"/>
              <a:t>模型的训练输入是某一个特征词的上下文相关的词对应的词向量，而输出就是这特定的一个词的词向量。</a:t>
            </a:r>
            <a:endParaRPr lang="en-US" altLang="zh-CN" sz="2800" b="1" dirty="0"/>
          </a:p>
          <a:p>
            <a:pPr>
              <a:lnSpc>
                <a:spcPct val="150000"/>
              </a:lnSpc>
            </a:pPr>
            <a:r>
              <a:rPr lang="en-US" altLang="zh-CN" sz="2800" b="1" dirty="0"/>
              <a:t>	SKIP-GRAM:</a:t>
            </a:r>
            <a:r>
              <a:rPr lang="en-US" dirty="0"/>
              <a:t> </a:t>
            </a:r>
            <a:endParaRPr lang="en-US" dirty="0"/>
          </a:p>
          <a:p>
            <a:pPr>
              <a:lnSpc>
                <a:spcPct val="150000"/>
              </a:lnSpc>
            </a:pPr>
            <a:r>
              <a:rPr lang="en-US" dirty="0"/>
              <a:t>		Skip-Gram</a:t>
            </a:r>
            <a:r>
              <a:rPr lang="zh-CN" altLang="en-US" dirty="0"/>
              <a:t>是给定</a:t>
            </a:r>
            <a:r>
              <a:rPr lang="en-US" dirty="0"/>
              <a:t>input word</a:t>
            </a:r>
            <a:r>
              <a:rPr lang="zh-CN" altLang="en-US" dirty="0"/>
              <a:t>来预测上下文</a:t>
            </a:r>
            <a:endParaRPr lang="en-US" altLang="zh-CN" sz="2800" b="1" dirty="0"/>
          </a:p>
          <a:p>
            <a:pPr>
              <a:lnSpc>
                <a:spcPct val="150000"/>
              </a:lnSpc>
            </a:pPr>
            <a:r>
              <a:rPr lang="en-US" altLang="zh-CN" sz="2800" b="1" dirty="0"/>
              <a:t>	</a:t>
            </a:r>
            <a:endParaRPr lang="en-US" altLang="zh-CN" sz="2800" b="1" dirty="0"/>
          </a:p>
          <a:p>
            <a:pPr>
              <a:lnSpc>
                <a:spcPct val="150000"/>
              </a:lnSpc>
            </a:pPr>
            <a:r>
              <a:rPr lang="en-US" altLang="zh-CN" sz="2800" b="1" dirty="0"/>
              <a:t>	</a:t>
            </a:r>
            <a:endParaRPr lang="en-US" altLang="zh-CN" sz="2800" b="1" dirty="0"/>
          </a:p>
          <a:p>
            <a:pPr>
              <a:lnSpc>
                <a:spcPct val="150000"/>
              </a:lnSpc>
            </a:pPr>
            <a:r>
              <a:rPr lang="en-US" altLang="zh-CN" sz="2800" b="1" dirty="0"/>
              <a:t>		</a:t>
            </a:r>
            <a:endParaRPr lang="en-US" altLang="zh-CN" sz="2800" b="1" dirty="0"/>
          </a:p>
          <a:p>
            <a:pPr>
              <a:lnSpc>
                <a:spcPct val="150000"/>
              </a:lnSpc>
            </a:pPr>
            <a:endParaRPr lang="en-US" sz="2800" b="1" dirty="0"/>
          </a:p>
        </p:txBody>
      </p:sp>
      <p:sp>
        <p:nvSpPr>
          <p:cNvPr id="25" name="Rounded Rectangle 6"/>
          <p:cNvSpPr/>
          <p:nvPr/>
        </p:nvSpPr>
        <p:spPr>
          <a:xfrm>
            <a:off x="7535073" y="515645"/>
            <a:ext cx="4060115" cy="1482363"/>
          </a:xfrm>
          <a:prstGeom prst="roundRect">
            <a:avLst>
              <a:gd name="adj" fmla="val 6631"/>
            </a:avLst>
          </a:prstGeom>
          <a:gradFill>
            <a:gsLst>
              <a:gs pos="17000">
                <a:srgbClr val="54A1E3"/>
              </a:gs>
              <a:gs pos="74000">
                <a:srgbClr val="657DFB"/>
              </a:gs>
            </a:gsLst>
            <a:lin ang="2700000" scaled="0"/>
          </a:gra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Noto Sans S Chinese Bold" panose="020B0800000000000000" pitchFamily="34" charset="-122"/>
                <a:ea typeface="Noto Sans S Chinese Bold" panose="020B0800000000000000" pitchFamily="34" charset="-122"/>
                <a:cs typeface="Open Sans" panose="020B0606030504020204" pitchFamily="34" charset="0"/>
              </a:rPr>
              <a:t>词嵌入</a:t>
            </a:r>
            <a:endParaRPr lang="en-US" altLang="zh-CN" sz="3200" b="1" dirty="0">
              <a:solidFill>
                <a:schemeClr val="bg1"/>
              </a:solidFill>
              <a:latin typeface="Noto Sans S Chinese Bold" panose="020B0800000000000000" pitchFamily="34" charset="-122"/>
              <a:ea typeface="Noto Sans S Chinese Bold" panose="020B0800000000000000" pitchFamily="34" charset="-122"/>
              <a:cs typeface="Open Sans" panose="020B0606030504020204" pitchFamily="34" charset="0"/>
            </a:endParaRPr>
          </a:p>
          <a:p>
            <a:pPr algn="ctr"/>
            <a:r>
              <a:rPr lang="en-US" sz="3200" b="1" dirty="0">
                <a:solidFill>
                  <a:schemeClr val="bg1"/>
                </a:solidFill>
                <a:latin typeface="Noto Sans S Chinese Bold" panose="020B0800000000000000" pitchFamily="34" charset="-122"/>
                <a:ea typeface="Noto Sans S Chinese Bold" panose="020B0800000000000000" pitchFamily="34" charset="-122"/>
                <a:cs typeface="Open Sans" panose="020B0606030504020204" pitchFamily="34" charset="0"/>
              </a:rPr>
              <a:t>Word Embedding</a:t>
            </a:r>
            <a:endParaRPr lang="en-US" sz="3200" b="1" dirty="0">
              <a:solidFill>
                <a:schemeClr val="bg1"/>
              </a:solidFill>
              <a:latin typeface="Noto Sans S Chinese Bold" panose="020B0800000000000000" pitchFamily="34" charset="-122"/>
              <a:ea typeface="Noto Sans S Chinese Bold" panose="020B0800000000000000" pitchFamily="34" charset="-122"/>
              <a:cs typeface="Open Sans" panose="020B0606030504020204" pitchFamily="34" charset="0"/>
            </a:endParaRPr>
          </a:p>
        </p:txBody>
      </p:sp>
      <p:pic>
        <p:nvPicPr>
          <p:cNvPr id="10" name="Picture 9"/>
          <p:cNvPicPr>
            <a:picLocks noChangeAspect="1"/>
          </p:cNvPicPr>
          <p:nvPr/>
        </p:nvPicPr>
        <p:blipFill>
          <a:blip r:embed="rId1"/>
          <a:stretch>
            <a:fillRect/>
          </a:stretch>
        </p:blipFill>
        <p:spPr>
          <a:xfrm>
            <a:off x="7535073" y="2854257"/>
            <a:ext cx="3513927" cy="604856"/>
          </a:xfrm>
          <a:prstGeom prst="rect">
            <a:avLst/>
          </a:prstGeom>
        </p:spPr>
      </p:pic>
      <p:pic>
        <p:nvPicPr>
          <p:cNvPr id="11" name="Picture 10"/>
          <p:cNvPicPr>
            <a:picLocks noChangeAspect="1"/>
          </p:cNvPicPr>
          <p:nvPr/>
        </p:nvPicPr>
        <p:blipFill>
          <a:blip r:embed="rId2"/>
          <a:stretch>
            <a:fillRect/>
          </a:stretch>
        </p:blipFill>
        <p:spPr>
          <a:xfrm>
            <a:off x="7467252" y="4007507"/>
            <a:ext cx="4060115" cy="2354867"/>
          </a:xfrm>
          <a:prstGeom prst="rect">
            <a:avLst/>
          </a:prstGeom>
        </p:spPr>
      </p:pic>
      <p:sp>
        <p:nvSpPr>
          <p:cNvPr id="13" name="TextBox 12"/>
          <p:cNvSpPr txBox="1"/>
          <p:nvPr/>
        </p:nvSpPr>
        <p:spPr>
          <a:xfrm>
            <a:off x="1036515" y="5707221"/>
            <a:ext cx="4110828" cy="465448"/>
          </a:xfrm>
          <a:prstGeom prst="rect">
            <a:avLst/>
          </a:prstGeom>
          <a:noFill/>
        </p:spPr>
        <p:txBody>
          <a:bodyPr wrap="square" rtlCol="0">
            <a:spAutoFit/>
          </a:bodyPr>
          <a:lstStyle/>
          <a:p>
            <a:pPr>
              <a:lnSpc>
                <a:spcPct val="150000"/>
              </a:lnSpc>
            </a:pPr>
            <a:r>
              <a:rPr lang="zh-CN" altLang="en-US" dirty="0">
                <a:solidFill>
                  <a:srgbClr val="FF0000"/>
                </a:solidFill>
              </a:rPr>
              <a:t>中通天鸿</a:t>
            </a:r>
            <a:r>
              <a:rPr lang="en-US" altLang="zh-CN" dirty="0">
                <a:solidFill>
                  <a:srgbClr val="FF0000"/>
                </a:solidFill>
              </a:rPr>
              <a:t>   </a:t>
            </a:r>
            <a:r>
              <a:rPr lang="zh-CN" altLang="en-US" dirty="0">
                <a:solidFill>
                  <a:srgbClr val="FF0000"/>
                </a:solidFill>
              </a:rPr>
              <a:t>一家</a:t>
            </a:r>
            <a:r>
              <a:rPr lang="en-US" altLang="zh-CN" dirty="0">
                <a:solidFill>
                  <a:srgbClr val="FF0000"/>
                </a:solidFill>
              </a:rPr>
              <a:t>  </a:t>
            </a:r>
            <a:r>
              <a:rPr lang="zh-CN" altLang="en-US" dirty="0">
                <a:solidFill>
                  <a:srgbClr val="FF0000"/>
                </a:solidFill>
              </a:rPr>
              <a:t>客户</a:t>
            </a:r>
            <a:r>
              <a:rPr lang="en-US" altLang="zh-CN" dirty="0">
                <a:solidFill>
                  <a:srgbClr val="FF0000"/>
                </a:solidFill>
              </a:rPr>
              <a:t>  </a:t>
            </a:r>
            <a:r>
              <a:rPr lang="zh-CN" altLang="en-US" dirty="0">
                <a:solidFill>
                  <a:srgbClr val="FF0000"/>
                </a:solidFill>
              </a:rPr>
              <a:t>解决方案</a:t>
            </a:r>
            <a:r>
              <a:rPr lang="en-US" altLang="zh-CN" dirty="0">
                <a:solidFill>
                  <a:srgbClr val="FF0000"/>
                </a:solidFill>
              </a:rPr>
              <a:t>  </a:t>
            </a:r>
            <a:r>
              <a:rPr lang="zh-CN" altLang="en-US" dirty="0">
                <a:solidFill>
                  <a:srgbClr val="FF0000"/>
                </a:solidFill>
              </a:rPr>
              <a:t>公司</a:t>
            </a:r>
            <a:endParaRPr lang="en-US" dirty="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anim calcmode="lin" valueType="num">
                                      <p:cBhvr>
                                        <p:cTn id="12" dur="250" fill="hold"/>
                                        <p:tgtEl>
                                          <p:spTgt spid="25"/>
                                        </p:tgtEl>
                                        <p:attrNameLst>
                                          <p:attrName>ppt_x</p:attrName>
                                        </p:attrNameLst>
                                      </p:cBhvr>
                                      <p:tavLst>
                                        <p:tav tm="0">
                                          <p:val>
                                            <p:strVal val="#ppt_x"/>
                                          </p:val>
                                        </p:tav>
                                        <p:tav tm="100000">
                                          <p:val>
                                            <p:strVal val="#ppt_x"/>
                                          </p:val>
                                        </p:tav>
                                      </p:tavLst>
                                    </p:anim>
                                    <p:anim calcmode="lin" valueType="num">
                                      <p:cBhvr>
                                        <p:cTn id="13" dur="25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任意多边形 8"/>
          <p:cNvSpPr/>
          <p:nvPr/>
        </p:nvSpPr>
        <p:spPr>
          <a:xfrm>
            <a:off x="332024" y="453564"/>
            <a:ext cx="11527953" cy="6153999"/>
          </a:xfrm>
          <a:custGeom>
            <a:avLst/>
            <a:gdLst>
              <a:gd name="connsiteX0" fmla="*/ 0 w 11350172"/>
              <a:gd name="connsiteY0" fmla="*/ 4728029 h 6451600"/>
              <a:gd name="connsiteX1" fmla="*/ 51871 w 11350172"/>
              <a:gd name="connsiteY1" fmla="*/ 4728029 h 6451600"/>
              <a:gd name="connsiteX2" fmla="*/ 51871 w 11350172"/>
              <a:gd name="connsiteY2" fmla="*/ 6399729 h 6451600"/>
              <a:gd name="connsiteX3" fmla="*/ 11298301 w 11350172"/>
              <a:gd name="connsiteY3" fmla="*/ 6399729 h 6451600"/>
              <a:gd name="connsiteX4" fmla="*/ 11298301 w 11350172"/>
              <a:gd name="connsiteY4" fmla="*/ 4728029 h 6451600"/>
              <a:gd name="connsiteX5" fmla="*/ 11350172 w 11350172"/>
              <a:gd name="connsiteY5" fmla="*/ 4728029 h 6451600"/>
              <a:gd name="connsiteX6" fmla="*/ 11350172 w 11350172"/>
              <a:gd name="connsiteY6" fmla="*/ 6451600 h 6451600"/>
              <a:gd name="connsiteX7" fmla="*/ 0 w 11350172"/>
              <a:gd name="connsiteY7" fmla="*/ 6451600 h 6451600"/>
              <a:gd name="connsiteX8" fmla="*/ 0 w 11350172"/>
              <a:gd name="connsiteY8" fmla="*/ 0 h 6451600"/>
              <a:gd name="connsiteX9" fmla="*/ 11350172 w 11350172"/>
              <a:gd name="connsiteY9" fmla="*/ 0 h 6451600"/>
              <a:gd name="connsiteX10" fmla="*/ 11350172 w 11350172"/>
              <a:gd name="connsiteY10" fmla="*/ 1520372 h 6451600"/>
              <a:gd name="connsiteX11" fmla="*/ 11298301 w 11350172"/>
              <a:gd name="connsiteY11" fmla="*/ 1520372 h 6451600"/>
              <a:gd name="connsiteX12" fmla="*/ 11298301 w 11350172"/>
              <a:gd name="connsiteY12" fmla="*/ 51871 h 6451600"/>
              <a:gd name="connsiteX13" fmla="*/ 51871 w 11350172"/>
              <a:gd name="connsiteY13" fmla="*/ 51871 h 6451600"/>
              <a:gd name="connsiteX14" fmla="*/ 51871 w 11350172"/>
              <a:gd name="connsiteY14" fmla="*/ 1520372 h 6451600"/>
              <a:gd name="connsiteX15" fmla="*/ 0 w 11350172"/>
              <a:gd name="connsiteY15" fmla="*/ 1520372 h 645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50172" h="6451600">
                <a:moveTo>
                  <a:pt x="0" y="4728029"/>
                </a:moveTo>
                <a:lnTo>
                  <a:pt x="51871" y="4728029"/>
                </a:lnTo>
                <a:lnTo>
                  <a:pt x="51871" y="6399729"/>
                </a:lnTo>
                <a:lnTo>
                  <a:pt x="11298301" y="6399729"/>
                </a:lnTo>
                <a:lnTo>
                  <a:pt x="11298301" y="4728029"/>
                </a:lnTo>
                <a:lnTo>
                  <a:pt x="11350172" y="4728029"/>
                </a:lnTo>
                <a:lnTo>
                  <a:pt x="11350172" y="6451600"/>
                </a:lnTo>
                <a:lnTo>
                  <a:pt x="0" y="6451600"/>
                </a:lnTo>
                <a:close/>
                <a:moveTo>
                  <a:pt x="0" y="0"/>
                </a:moveTo>
                <a:lnTo>
                  <a:pt x="11350172" y="0"/>
                </a:lnTo>
                <a:lnTo>
                  <a:pt x="11350172" y="1520372"/>
                </a:lnTo>
                <a:lnTo>
                  <a:pt x="11298301" y="1520372"/>
                </a:lnTo>
                <a:lnTo>
                  <a:pt x="11298301" y="51871"/>
                </a:lnTo>
                <a:lnTo>
                  <a:pt x="51871" y="51871"/>
                </a:lnTo>
                <a:lnTo>
                  <a:pt x="51871" y="1520372"/>
                </a:lnTo>
                <a:lnTo>
                  <a:pt x="0" y="1520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15"/>
          <p:cNvSpPr/>
          <p:nvPr/>
        </p:nvSpPr>
        <p:spPr>
          <a:xfrm>
            <a:off x="-3791" y="1422401"/>
            <a:ext cx="12192000" cy="3971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710332" y="2974787"/>
            <a:ext cx="5182468" cy="923330"/>
          </a:xfrm>
          <a:prstGeom prst="rect">
            <a:avLst/>
          </a:prstGeom>
          <a:noFill/>
        </p:spPr>
        <p:txBody>
          <a:bodyPr wrap="square" rtlCol="0">
            <a:spAutoFit/>
          </a:bodyPr>
          <a:lstStyle/>
          <a:p>
            <a:pPr algn="dist"/>
            <a:r>
              <a:rPr lang="en-US" altLang="zh-CN" sz="5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rPr>
              <a:t>NLP</a:t>
            </a:r>
            <a:r>
              <a:rPr lang="zh-CN" altLang="en-US" sz="5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rPr>
              <a:t>常用模型</a:t>
            </a:r>
            <a:endParaRPr lang="zh-CN" altLang="en-US" sz="5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endParaRPr>
          </a:p>
        </p:txBody>
      </p:sp>
      <p:pic>
        <p:nvPicPr>
          <p:cNvPr id="15" name="守护甜心 - 唯美纯音乐">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621459" y="-1468430"/>
            <a:ext cx="609380" cy="60938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2394" y="-1526486"/>
            <a:ext cx="6926066" cy="93173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5"/>
                                        </p:tgtEl>
                                      </p:cBhvr>
                                    </p:cmd>
                                  </p:childTnLst>
                                </p:cTn>
                              </p:par>
                              <p:par>
                                <p:cTn id="7" presetID="16" presetClass="entr" presetSubtype="21"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barn(inVertical)">
                                      <p:cBhvr>
                                        <p:cTn id="9" dur="500"/>
                                        <p:tgtEl>
                                          <p:spTgt spid="2"/>
                                        </p:tgtEl>
                                      </p:cBhvr>
                                    </p:animEffect>
                                  </p:childTnLst>
                                </p:cTn>
                              </p:par>
                            </p:childTnLst>
                          </p:cTn>
                        </p:par>
                        <p:par>
                          <p:cTn id="10" fill="hold">
                            <p:stCondLst>
                              <p:cond delay="0"/>
                            </p:stCondLst>
                            <p:childTnLst>
                              <p:par>
                                <p:cTn id="11" presetID="2" presetClass="entr" presetSubtype="8"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0-#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anim calcmode="lin" valueType="num">
                                      <p:cBhvr>
                                        <p:cTn id="25" dur="500" fill="hold"/>
                                        <p:tgtEl>
                                          <p:spTgt spid="4"/>
                                        </p:tgtEl>
                                        <p:attrNameLst>
                                          <p:attrName>ppt_x</p:attrName>
                                        </p:attrNameLst>
                                      </p:cBhvr>
                                      <p:tavLst>
                                        <p:tav tm="0">
                                          <p:val>
                                            <p:strVal val="#ppt_x"/>
                                          </p:val>
                                        </p:tav>
                                        <p:tav tm="100000">
                                          <p:val>
                                            <p:strVal val="#ppt_x"/>
                                          </p:val>
                                        </p:tav>
                                      </p:tavLst>
                                    </p:anim>
                                    <p:anim calcmode="lin" valueType="num">
                                      <p:cBhvr>
                                        <p:cTn id="26" dur="500" fill="hold"/>
                                        <p:tgtEl>
                                          <p:spTgt spid="4"/>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repeatCount="indefinite" fill="remove" display="0">
                  <p:stCondLst>
                    <p:cond delay="indefinite"/>
                  </p:stCondLst>
                  <p:endCondLst>
                    <p:cond evt="onStopAudio" delay="0">
                      <p:tgtEl>
                        <p:sldTgt/>
                      </p:tgtEl>
                    </p:cond>
                  </p:endCondLst>
                </p:cTn>
                <p:tgtEl>
                  <p:spTgt spid="15"/>
                </p:tgtEl>
              </p:cMediaNode>
            </p:audio>
          </p:childTnLst>
        </p:cTn>
      </p:par>
    </p:tnLst>
    <p:bldLst>
      <p:bldP spid="2" grpId="0" animBg="1"/>
      <p:bldP spid="11" grpId="0" animBg="1"/>
      <p:bldP spid="16" grpId="0" animBg="1"/>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0" y="22493"/>
            <a:ext cx="12572312" cy="6972162"/>
            <a:chOff x="-380312" y="0"/>
            <a:chExt cx="12572312" cy="6972162"/>
          </a:xfrm>
        </p:grpSpPr>
        <p:sp>
          <p:nvSpPr>
            <p:cNvPr id="32" name="矩形 31"/>
            <p:cNvSpPr/>
            <p:nvPr/>
          </p:nvSpPr>
          <p:spPr>
            <a:xfrm>
              <a:off x="-380312" y="0"/>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a:off x="-126312" y="1097554"/>
              <a:ext cx="11684000" cy="557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p:cNvSpPr txBox="1"/>
            <p:nvPr/>
          </p:nvSpPr>
          <p:spPr>
            <a:xfrm>
              <a:off x="3722737" y="289911"/>
              <a:ext cx="4147065" cy="553998"/>
            </a:xfrm>
            <a:prstGeom prst="rect">
              <a:avLst/>
            </a:prstGeom>
            <a:noFill/>
          </p:spPr>
          <p:txBody>
            <a:bodyPr wrap="square" rtlCol="0">
              <a:spAutoFit/>
            </a:bodyPr>
            <a:lstStyle/>
            <a:p>
              <a:pPr algn="dist"/>
              <a:r>
                <a:rPr lang="en-US" altLang="zh-CN" sz="3000" b="1" spc="600" dirty="0">
                  <a:solidFill>
                    <a:schemeClr val="bg1"/>
                  </a:solidFill>
                  <a:latin typeface="Noto Sans S Chinese Bold" panose="020B0800000000000000" pitchFamily="34" charset="-122"/>
                  <a:ea typeface="Noto Sans S Chinese Bold" panose="020B0800000000000000" pitchFamily="34" charset="-122"/>
                </a:rPr>
                <a:t>NLP MODELS </a:t>
              </a:r>
              <a:endParaRPr lang="zh-CN" altLang="en-US" sz="3000" b="1" spc="600" dirty="0">
                <a:solidFill>
                  <a:schemeClr val="bg1"/>
                </a:solidFill>
                <a:latin typeface="Noto Sans S Chinese Bold" panose="020B0800000000000000" pitchFamily="34" charset="-122"/>
                <a:ea typeface="Noto Sans S Chinese Bold" panose="020B0800000000000000" pitchFamily="34" charset="-122"/>
              </a:endParaRPr>
            </a:p>
          </p:txBody>
        </p:sp>
        <p:pic>
          <p:nvPicPr>
            <p:cNvPr id="35" name="图片 34"/>
            <p:cNvPicPr>
              <a:picLocks noChangeAspect="1"/>
            </p:cNvPicPr>
            <p:nvPr/>
          </p:nvPicPr>
          <p:blipFill rotWithShape="1">
            <a:blip r:embed="rId1">
              <a:extLst>
                <a:ext uri="{28A0092B-C50C-407E-A947-70E740481C1C}">
                  <a14:useLocalDpi xmlns:a14="http://schemas.microsoft.com/office/drawing/2010/main" val="0"/>
                </a:ext>
              </a:extLst>
            </a:blip>
            <a:srcRect t="17572" b="10562"/>
            <a:stretch>
              <a:fillRect/>
            </a:stretch>
          </p:blipFill>
          <p:spPr>
            <a:xfrm>
              <a:off x="10411431" y="5250777"/>
              <a:ext cx="1780569" cy="1721385"/>
            </a:xfrm>
            <a:prstGeom prst="rect">
              <a:avLst/>
            </a:prstGeom>
          </p:spPr>
        </p:pic>
      </p:grpSp>
      <p:sp>
        <p:nvSpPr>
          <p:cNvPr id="21" name="文本框 20"/>
          <p:cNvSpPr txBox="1"/>
          <p:nvPr/>
        </p:nvSpPr>
        <p:spPr>
          <a:xfrm>
            <a:off x="5509467" y="4674239"/>
            <a:ext cx="2265974" cy="238207"/>
          </a:xfrm>
          <a:prstGeom prst="rect">
            <a:avLst/>
          </a:prstGeom>
          <a:noFill/>
        </p:spPr>
        <p:txBody>
          <a:bodyPr wrap="square" rtlCol="0">
            <a:spAutoFit/>
            <a:scene3d>
              <a:camera prst="orthographicFront"/>
              <a:lightRig rig="threePt" dir="t"/>
            </a:scene3d>
            <a:sp3d contourW="12700"/>
          </a:bodyPr>
          <a:lstStyle/>
          <a:p>
            <a:pPr algn="ctr">
              <a:lnSpc>
                <a:spcPct val="114000"/>
              </a:lnSpc>
            </a:pPr>
            <a:endParaRPr lang="en-US" altLang="zh-CN" sz="900" dirty="0">
              <a:solidFill>
                <a:schemeClr val="bg1">
                  <a:lumMod val="50000"/>
                </a:schemeClr>
              </a:solidFill>
              <a:latin typeface="Noto Sans S Chinese Bold" panose="020B0800000000000000" pitchFamily="34" charset="-122"/>
              <a:ea typeface="+mj-ea"/>
            </a:endParaRPr>
          </a:p>
        </p:txBody>
      </p:sp>
      <p:grpSp>
        <p:nvGrpSpPr>
          <p:cNvPr id="25" name="组合 24"/>
          <p:cNvGrpSpPr/>
          <p:nvPr/>
        </p:nvGrpSpPr>
        <p:grpSpPr>
          <a:xfrm>
            <a:off x="5214349" y="2362727"/>
            <a:ext cx="6071531" cy="555985"/>
            <a:chOff x="1383689" y="1845089"/>
            <a:chExt cx="6071531" cy="611583"/>
          </a:xfrm>
        </p:grpSpPr>
        <p:sp>
          <p:nvSpPr>
            <p:cNvPr id="26" name="矩形 25"/>
            <p:cNvSpPr/>
            <p:nvPr/>
          </p:nvSpPr>
          <p:spPr>
            <a:xfrm>
              <a:off x="1383690" y="1845089"/>
              <a:ext cx="2501951" cy="481664"/>
            </a:xfrm>
            <a:prstGeom prst="rect">
              <a:avLst/>
            </a:prstGeom>
          </p:spPr>
          <p:txBody>
            <a:bodyPr wrap="square">
              <a:spAutoFit/>
              <a:scene3d>
                <a:camera prst="orthographicFront"/>
                <a:lightRig rig="threePt" dir="t"/>
              </a:scene3d>
              <a:sp3d contourW="12700"/>
            </a:bodyPr>
            <a:lstStyle/>
            <a:p>
              <a:pPr>
                <a:lnSpc>
                  <a:spcPct val="120000"/>
                </a:lnSpc>
              </a:pPr>
              <a:endParaRPr lang="zh-CN" altLang="en-US" sz="20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7" name="文本框 26"/>
            <p:cNvSpPr txBox="1"/>
            <p:nvPr/>
          </p:nvSpPr>
          <p:spPr>
            <a:xfrm>
              <a:off x="1383689" y="2194645"/>
              <a:ext cx="6071531" cy="262027"/>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900" dirty="0">
                <a:solidFill>
                  <a:schemeClr val="bg1">
                    <a:lumMod val="50000"/>
                  </a:schemeClr>
                </a:solidFill>
                <a:latin typeface="Noto Sans S Chinese Bold" panose="020B0800000000000000" pitchFamily="34" charset="-122"/>
                <a:ea typeface="+mj-ea"/>
              </a:endParaRPr>
            </a:p>
          </p:txBody>
        </p:sp>
      </p:grpSp>
      <p:grpSp>
        <p:nvGrpSpPr>
          <p:cNvPr id="41" name="组合 24"/>
          <p:cNvGrpSpPr/>
          <p:nvPr/>
        </p:nvGrpSpPr>
        <p:grpSpPr>
          <a:xfrm>
            <a:off x="4562229" y="2441605"/>
            <a:ext cx="6071531" cy="555985"/>
            <a:chOff x="1383689" y="1845089"/>
            <a:chExt cx="6071531" cy="611583"/>
          </a:xfrm>
        </p:grpSpPr>
        <p:sp>
          <p:nvSpPr>
            <p:cNvPr id="42" name="矩形 25"/>
            <p:cNvSpPr/>
            <p:nvPr/>
          </p:nvSpPr>
          <p:spPr>
            <a:xfrm>
              <a:off x="1383690" y="1845089"/>
              <a:ext cx="2501951" cy="481664"/>
            </a:xfrm>
            <a:prstGeom prst="rect">
              <a:avLst/>
            </a:prstGeom>
          </p:spPr>
          <p:txBody>
            <a:bodyPr wrap="square">
              <a:spAutoFit/>
              <a:scene3d>
                <a:camera prst="orthographicFront"/>
                <a:lightRig rig="threePt" dir="t"/>
              </a:scene3d>
              <a:sp3d contourW="12700"/>
            </a:bodyPr>
            <a:lstStyle/>
            <a:p>
              <a:pPr>
                <a:lnSpc>
                  <a:spcPct val="120000"/>
                </a:lnSpc>
              </a:pPr>
              <a:endParaRPr lang="zh-CN" altLang="en-US" sz="20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43" name="文本框 26"/>
            <p:cNvSpPr txBox="1"/>
            <p:nvPr/>
          </p:nvSpPr>
          <p:spPr>
            <a:xfrm>
              <a:off x="1383689" y="2194645"/>
              <a:ext cx="6071531" cy="262027"/>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900" dirty="0">
                <a:solidFill>
                  <a:schemeClr val="bg1">
                    <a:lumMod val="50000"/>
                  </a:schemeClr>
                </a:solidFill>
                <a:latin typeface="Noto Sans S Chinese Bold" panose="020B0800000000000000" pitchFamily="34" charset="-122"/>
                <a:ea typeface="+mj-ea"/>
              </a:endParaRPr>
            </a:p>
          </p:txBody>
        </p:sp>
      </p:grpSp>
      <p:sp>
        <p:nvSpPr>
          <p:cNvPr id="2" name="TextBox 1"/>
          <p:cNvSpPr txBox="1"/>
          <p:nvPr/>
        </p:nvSpPr>
        <p:spPr>
          <a:xfrm>
            <a:off x="591843" y="1447325"/>
            <a:ext cx="9449622" cy="1758110"/>
          </a:xfrm>
          <a:prstGeom prst="rect">
            <a:avLst/>
          </a:prstGeom>
          <a:noFill/>
        </p:spPr>
        <p:txBody>
          <a:bodyPr wrap="square" rtlCol="0">
            <a:spAutoFit/>
          </a:bodyPr>
          <a:lstStyle/>
          <a:p>
            <a:pPr>
              <a:lnSpc>
                <a:spcPct val="150000"/>
              </a:lnSpc>
            </a:pPr>
            <a:r>
              <a:rPr lang="zh-CN" altLang="en-US" sz="2000" b="1" dirty="0"/>
              <a:t>机器学习经典模型： </a:t>
            </a:r>
            <a:endParaRPr lang="en-US" altLang="zh-CN" sz="2000" b="1" dirty="0"/>
          </a:p>
          <a:p>
            <a:pPr>
              <a:lnSpc>
                <a:spcPct val="150000"/>
              </a:lnSpc>
            </a:pPr>
            <a:r>
              <a:rPr lang="zh-CN" altLang="en-US" dirty="0"/>
              <a:t>      根据有没有标记数据分为有监督学习和无监督学习。</a:t>
            </a:r>
            <a:endParaRPr lang="en-US" altLang="zh-CN" dirty="0"/>
          </a:p>
          <a:p>
            <a:pPr>
              <a:lnSpc>
                <a:spcPct val="150000"/>
              </a:lnSpc>
            </a:pPr>
            <a:r>
              <a:rPr lang="en-US" dirty="0"/>
              <a:t>	</a:t>
            </a:r>
            <a:r>
              <a:rPr lang="zh-CN" altLang="en-US" i="1" dirty="0"/>
              <a:t>有监督学习</a:t>
            </a:r>
            <a:r>
              <a:rPr lang="zh-CN" altLang="en-US" dirty="0"/>
              <a:t>： 线性回归，神经网络，决策树，支持向量机，</a:t>
            </a:r>
            <a:r>
              <a:rPr lang="en-US" dirty="0"/>
              <a:t>KNN</a:t>
            </a:r>
            <a:r>
              <a:rPr lang="zh-CN" altLang="en-US" dirty="0"/>
              <a:t>，贝叶斯</a:t>
            </a:r>
            <a:endParaRPr lang="en-US" altLang="zh-CN" dirty="0"/>
          </a:p>
          <a:p>
            <a:pPr>
              <a:lnSpc>
                <a:spcPct val="150000"/>
              </a:lnSpc>
            </a:pPr>
            <a:r>
              <a:rPr lang="en-US" dirty="0"/>
              <a:t>	</a:t>
            </a:r>
            <a:r>
              <a:rPr lang="zh-CN" altLang="en-US" i="1" dirty="0"/>
              <a:t>无监督学习</a:t>
            </a:r>
            <a:r>
              <a:rPr lang="zh-CN" altLang="en-US" dirty="0"/>
              <a:t>：</a:t>
            </a:r>
            <a:r>
              <a:rPr lang="en-US" dirty="0"/>
              <a:t> EM</a:t>
            </a:r>
            <a:r>
              <a:rPr lang="zh-CN" altLang="en-US" dirty="0"/>
              <a:t>算法，</a:t>
            </a:r>
            <a:r>
              <a:rPr lang="en-US" dirty="0"/>
              <a:t>K-MEANS</a:t>
            </a:r>
            <a:r>
              <a:rPr lang="zh-CN" altLang="en-US" dirty="0"/>
              <a:t>聚类，</a:t>
            </a:r>
            <a:endParaRPr lang="en-US" dirty="0"/>
          </a:p>
        </p:txBody>
      </p:sp>
      <p:pic>
        <p:nvPicPr>
          <p:cNvPr id="3" name="Picture 2"/>
          <p:cNvPicPr>
            <a:picLocks noChangeAspect="1"/>
          </p:cNvPicPr>
          <p:nvPr/>
        </p:nvPicPr>
        <p:blipFill>
          <a:blip r:embed="rId2"/>
          <a:stretch>
            <a:fillRect/>
          </a:stretch>
        </p:blipFill>
        <p:spPr>
          <a:xfrm>
            <a:off x="1346908" y="3803561"/>
            <a:ext cx="5994400" cy="2374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500" fill="hold"/>
                                        <p:tgtEl>
                                          <p:spTgt spid="41"/>
                                        </p:tgtEl>
                                        <p:attrNameLst>
                                          <p:attrName>ppt_x</p:attrName>
                                        </p:attrNameLst>
                                      </p:cBhvr>
                                      <p:tavLst>
                                        <p:tav tm="0">
                                          <p:val>
                                            <p:strVal val="1+#ppt_w/2"/>
                                          </p:val>
                                        </p:tav>
                                        <p:tav tm="100000">
                                          <p:val>
                                            <p:strVal val="#ppt_x"/>
                                          </p:val>
                                        </p:tav>
                                      </p:tavLst>
                                    </p:anim>
                                    <p:anim calcmode="lin" valueType="num">
                                      <p:cBhvr additive="base">
                                        <p:cTn id="17"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0" y="0"/>
            <a:ext cx="12572312" cy="6972162"/>
            <a:chOff x="-380312" y="0"/>
            <a:chExt cx="12572312" cy="6972162"/>
          </a:xfrm>
        </p:grpSpPr>
        <p:sp>
          <p:nvSpPr>
            <p:cNvPr id="32" name="矩形 31"/>
            <p:cNvSpPr/>
            <p:nvPr/>
          </p:nvSpPr>
          <p:spPr>
            <a:xfrm>
              <a:off x="-380312" y="0"/>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a:off x="-126312" y="1097554"/>
              <a:ext cx="11684000" cy="557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p:cNvSpPr txBox="1"/>
            <p:nvPr/>
          </p:nvSpPr>
          <p:spPr>
            <a:xfrm>
              <a:off x="3722737" y="289911"/>
              <a:ext cx="4147065" cy="553998"/>
            </a:xfrm>
            <a:prstGeom prst="rect">
              <a:avLst/>
            </a:prstGeom>
            <a:noFill/>
          </p:spPr>
          <p:txBody>
            <a:bodyPr wrap="square" rtlCol="0">
              <a:spAutoFit/>
            </a:bodyPr>
            <a:lstStyle/>
            <a:p>
              <a:pPr algn="dist"/>
              <a:r>
                <a:rPr lang="en-US" altLang="zh-CN" sz="3000" b="1" spc="600" dirty="0">
                  <a:solidFill>
                    <a:schemeClr val="bg1"/>
                  </a:solidFill>
                  <a:latin typeface="Noto Sans S Chinese Bold" panose="020B0800000000000000" pitchFamily="34" charset="-122"/>
                  <a:ea typeface="Noto Sans S Chinese Bold" panose="020B0800000000000000" pitchFamily="34" charset="-122"/>
                </a:rPr>
                <a:t>NLP MODELS </a:t>
              </a:r>
              <a:endParaRPr lang="zh-CN" altLang="en-US" sz="3000" b="1" spc="600" dirty="0">
                <a:solidFill>
                  <a:schemeClr val="bg1"/>
                </a:solidFill>
                <a:latin typeface="Noto Sans S Chinese Bold" panose="020B0800000000000000" pitchFamily="34" charset="-122"/>
                <a:ea typeface="Noto Sans S Chinese Bold" panose="020B0800000000000000" pitchFamily="34" charset="-122"/>
              </a:endParaRPr>
            </a:p>
          </p:txBody>
        </p:sp>
        <p:pic>
          <p:nvPicPr>
            <p:cNvPr id="35" name="图片 34"/>
            <p:cNvPicPr>
              <a:picLocks noChangeAspect="1"/>
            </p:cNvPicPr>
            <p:nvPr/>
          </p:nvPicPr>
          <p:blipFill rotWithShape="1">
            <a:blip r:embed="rId1">
              <a:extLst>
                <a:ext uri="{28A0092B-C50C-407E-A947-70E740481C1C}">
                  <a14:useLocalDpi xmlns:a14="http://schemas.microsoft.com/office/drawing/2010/main" val="0"/>
                </a:ext>
              </a:extLst>
            </a:blip>
            <a:srcRect t="17572" b="10562"/>
            <a:stretch>
              <a:fillRect/>
            </a:stretch>
          </p:blipFill>
          <p:spPr>
            <a:xfrm>
              <a:off x="10411431" y="5250777"/>
              <a:ext cx="1780569" cy="1721385"/>
            </a:xfrm>
            <a:prstGeom prst="rect">
              <a:avLst/>
            </a:prstGeom>
          </p:spPr>
        </p:pic>
      </p:grpSp>
      <p:sp>
        <p:nvSpPr>
          <p:cNvPr id="21" name="文本框 20"/>
          <p:cNvSpPr txBox="1"/>
          <p:nvPr/>
        </p:nvSpPr>
        <p:spPr>
          <a:xfrm>
            <a:off x="5509467" y="4674239"/>
            <a:ext cx="2265974" cy="238207"/>
          </a:xfrm>
          <a:prstGeom prst="rect">
            <a:avLst/>
          </a:prstGeom>
          <a:noFill/>
        </p:spPr>
        <p:txBody>
          <a:bodyPr wrap="square" rtlCol="0">
            <a:spAutoFit/>
            <a:scene3d>
              <a:camera prst="orthographicFront"/>
              <a:lightRig rig="threePt" dir="t"/>
            </a:scene3d>
            <a:sp3d contourW="12700"/>
          </a:bodyPr>
          <a:lstStyle/>
          <a:p>
            <a:pPr algn="ctr">
              <a:lnSpc>
                <a:spcPct val="114000"/>
              </a:lnSpc>
            </a:pPr>
            <a:endParaRPr lang="en-US" altLang="zh-CN" sz="900" dirty="0">
              <a:solidFill>
                <a:schemeClr val="bg1">
                  <a:lumMod val="50000"/>
                </a:schemeClr>
              </a:solidFill>
              <a:latin typeface="Noto Sans S Chinese Bold" panose="020B0800000000000000" pitchFamily="34" charset="-122"/>
              <a:ea typeface="+mj-ea"/>
            </a:endParaRPr>
          </a:p>
        </p:txBody>
      </p:sp>
      <p:grpSp>
        <p:nvGrpSpPr>
          <p:cNvPr id="25" name="组合 24"/>
          <p:cNvGrpSpPr/>
          <p:nvPr/>
        </p:nvGrpSpPr>
        <p:grpSpPr>
          <a:xfrm>
            <a:off x="5214349" y="2362727"/>
            <a:ext cx="6071531" cy="555985"/>
            <a:chOff x="1383689" y="1845089"/>
            <a:chExt cx="6071531" cy="611583"/>
          </a:xfrm>
        </p:grpSpPr>
        <p:sp>
          <p:nvSpPr>
            <p:cNvPr id="26" name="矩形 25"/>
            <p:cNvSpPr/>
            <p:nvPr/>
          </p:nvSpPr>
          <p:spPr>
            <a:xfrm>
              <a:off x="1383690" y="1845089"/>
              <a:ext cx="2501951" cy="481664"/>
            </a:xfrm>
            <a:prstGeom prst="rect">
              <a:avLst/>
            </a:prstGeom>
          </p:spPr>
          <p:txBody>
            <a:bodyPr wrap="square">
              <a:spAutoFit/>
              <a:scene3d>
                <a:camera prst="orthographicFront"/>
                <a:lightRig rig="threePt" dir="t"/>
              </a:scene3d>
              <a:sp3d contourW="12700"/>
            </a:bodyPr>
            <a:lstStyle/>
            <a:p>
              <a:pPr>
                <a:lnSpc>
                  <a:spcPct val="120000"/>
                </a:lnSpc>
              </a:pPr>
              <a:endParaRPr lang="zh-CN" altLang="en-US" sz="20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7" name="文本框 26"/>
            <p:cNvSpPr txBox="1"/>
            <p:nvPr/>
          </p:nvSpPr>
          <p:spPr>
            <a:xfrm>
              <a:off x="1383689" y="2194645"/>
              <a:ext cx="6071531" cy="262027"/>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900" dirty="0">
                <a:solidFill>
                  <a:schemeClr val="bg1">
                    <a:lumMod val="50000"/>
                  </a:schemeClr>
                </a:solidFill>
                <a:latin typeface="Noto Sans S Chinese Bold" panose="020B0800000000000000" pitchFamily="34" charset="-122"/>
                <a:ea typeface="+mj-ea"/>
              </a:endParaRPr>
            </a:p>
          </p:txBody>
        </p:sp>
      </p:grpSp>
      <p:grpSp>
        <p:nvGrpSpPr>
          <p:cNvPr id="41" name="组合 24"/>
          <p:cNvGrpSpPr/>
          <p:nvPr/>
        </p:nvGrpSpPr>
        <p:grpSpPr>
          <a:xfrm>
            <a:off x="4562229" y="2441605"/>
            <a:ext cx="6071531" cy="555985"/>
            <a:chOff x="1383689" y="1845089"/>
            <a:chExt cx="6071531" cy="611583"/>
          </a:xfrm>
        </p:grpSpPr>
        <p:sp>
          <p:nvSpPr>
            <p:cNvPr id="42" name="矩形 25"/>
            <p:cNvSpPr/>
            <p:nvPr/>
          </p:nvSpPr>
          <p:spPr>
            <a:xfrm>
              <a:off x="1383690" y="1845089"/>
              <a:ext cx="2501951" cy="481664"/>
            </a:xfrm>
            <a:prstGeom prst="rect">
              <a:avLst/>
            </a:prstGeom>
          </p:spPr>
          <p:txBody>
            <a:bodyPr wrap="square">
              <a:spAutoFit/>
              <a:scene3d>
                <a:camera prst="orthographicFront"/>
                <a:lightRig rig="threePt" dir="t"/>
              </a:scene3d>
              <a:sp3d contourW="12700"/>
            </a:bodyPr>
            <a:lstStyle/>
            <a:p>
              <a:pPr>
                <a:lnSpc>
                  <a:spcPct val="120000"/>
                </a:lnSpc>
              </a:pPr>
              <a:endParaRPr lang="zh-CN" altLang="en-US" sz="20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43" name="文本框 26"/>
            <p:cNvSpPr txBox="1"/>
            <p:nvPr/>
          </p:nvSpPr>
          <p:spPr>
            <a:xfrm>
              <a:off x="1383689" y="2194645"/>
              <a:ext cx="6071531" cy="262027"/>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900" dirty="0">
                <a:solidFill>
                  <a:schemeClr val="bg1">
                    <a:lumMod val="50000"/>
                  </a:schemeClr>
                </a:solidFill>
                <a:latin typeface="Noto Sans S Chinese Bold" panose="020B0800000000000000" pitchFamily="34" charset="-122"/>
                <a:ea typeface="+mj-ea"/>
              </a:endParaRPr>
            </a:p>
          </p:txBody>
        </p:sp>
      </p:grpSp>
      <p:sp>
        <p:nvSpPr>
          <p:cNvPr id="2" name="TextBox 1"/>
          <p:cNvSpPr txBox="1"/>
          <p:nvPr/>
        </p:nvSpPr>
        <p:spPr>
          <a:xfrm>
            <a:off x="999063" y="1595088"/>
            <a:ext cx="6717238" cy="2723823"/>
          </a:xfrm>
          <a:prstGeom prst="rect">
            <a:avLst/>
          </a:prstGeom>
          <a:noFill/>
        </p:spPr>
        <p:txBody>
          <a:bodyPr wrap="square" rtlCol="0">
            <a:spAutoFit/>
          </a:bodyPr>
          <a:lstStyle/>
          <a:p>
            <a:pPr>
              <a:lnSpc>
                <a:spcPct val="150000"/>
              </a:lnSpc>
            </a:pPr>
            <a:r>
              <a:rPr lang="zh-CN" altLang="en-US" sz="2000" b="1" dirty="0"/>
              <a:t>马尔可夫模型（</a:t>
            </a:r>
            <a:r>
              <a:rPr lang="en-US" altLang="zh-CN" sz="2000" b="1" dirty="0"/>
              <a:t>HMM</a:t>
            </a:r>
            <a:r>
              <a:rPr lang="zh-CN" altLang="en-US" sz="2000" b="1" dirty="0"/>
              <a:t>）：</a:t>
            </a:r>
            <a:endParaRPr lang="en-US" sz="2000" b="1" dirty="0"/>
          </a:p>
          <a:p>
            <a:pPr>
              <a:lnSpc>
                <a:spcPct val="150000"/>
              </a:lnSpc>
            </a:pPr>
            <a:r>
              <a:rPr lang="zh-CN" altLang="en-US" dirty="0"/>
              <a:t>１）基于序列的，比如时间序列，或者状态序列。</a:t>
            </a:r>
            <a:endParaRPr lang="en-US" altLang="zh-CN" dirty="0"/>
          </a:p>
          <a:p>
            <a:pPr>
              <a:lnSpc>
                <a:spcPct val="150000"/>
              </a:lnSpc>
            </a:pPr>
            <a:r>
              <a:rPr lang="zh-CN" altLang="en-US" dirty="0"/>
              <a:t>２）两类数据，一类序列数据是可以观测到的，即观测序列；而另一类数据是不能观察到的，即隐藏状态序列，简称状态序列。</a:t>
            </a:r>
            <a:endParaRPr lang="en-US" altLang="zh-CN" dirty="0"/>
          </a:p>
          <a:p>
            <a:pPr>
              <a:lnSpc>
                <a:spcPct val="150000"/>
              </a:lnSpc>
            </a:pPr>
            <a:r>
              <a:rPr lang="en-US" sz="2800" dirty="0"/>
              <a:t>BMES</a:t>
            </a:r>
            <a:endParaRPr lang="en-US" sz="2800" dirty="0"/>
          </a:p>
          <a:p>
            <a:endParaRPr lang="en-US" dirty="0"/>
          </a:p>
        </p:txBody>
      </p:sp>
      <p:sp>
        <p:nvSpPr>
          <p:cNvPr id="18" name="TextBox 17"/>
          <p:cNvSpPr txBox="1"/>
          <p:nvPr/>
        </p:nvSpPr>
        <p:spPr>
          <a:xfrm>
            <a:off x="1032932" y="3982890"/>
            <a:ext cx="6543131" cy="1342612"/>
          </a:xfrm>
          <a:prstGeom prst="rect">
            <a:avLst/>
          </a:prstGeom>
          <a:noFill/>
        </p:spPr>
        <p:txBody>
          <a:bodyPr wrap="square" rtlCol="0">
            <a:spAutoFit/>
          </a:bodyPr>
          <a:lstStyle/>
          <a:p>
            <a:pPr>
              <a:lnSpc>
                <a:spcPct val="150000"/>
              </a:lnSpc>
            </a:pPr>
            <a:r>
              <a:rPr lang="zh-CN" altLang="en-US" sz="2000" b="1" dirty="0"/>
              <a:t>条件随机场（</a:t>
            </a:r>
            <a:r>
              <a:rPr lang="en-US" altLang="zh-CN" sz="2000" b="1" dirty="0"/>
              <a:t>CRF</a:t>
            </a:r>
            <a:r>
              <a:rPr lang="zh-CN" altLang="en-US" sz="2000" b="1" dirty="0"/>
              <a:t>）：</a:t>
            </a:r>
            <a:endParaRPr lang="en-US" sz="2000" b="1" dirty="0"/>
          </a:p>
          <a:p>
            <a:pPr>
              <a:lnSpc>
                <a:spcPct val="150000"/>
              </a:lnSpc>
            </a:pPr>
            <a:r>
              <a:rPr lang="zh-CN" altLang="en-US" dirty="0"/>
              <a:t>给定一组输入随机变量条件下另外一组输出随机变量的条件概率分布模型。</a:t>
            </a:r>
            <a:endParaRPr lang="en-US" dirty="0"/>
          </a:p>
        </p:txBody>
      </p:sp>
      <p:pic>
        <p:nvPicPr>
          <p:cNvPr id="3" name="Picture 2"/>
          <p:cNvPicPr>
            <a:picLocks noChangeAspect="1"/>
          </p:cNvPicPr>
          <p:nvPr/>
        </p:nvPicPr>
        <p:blipFill>
          <a:blip r:embed="rId2"/>
          <a:stretch>
            <a:fillRect/>
          </a:stretch>
        </p:blipFill>
        <p:spPr>
          <a:xfrm>
            <a:off x="7576063" y="1424431"/>
            <a:ext cx="4267151" cy="4009137"/>
          </a:xfrm>
          <a:prstGeom prst="rect">
            <a:avLst/>
          </a:prstGeom>
        </p:spPr>
      </p:pic>
      <p:sp>
        <p:nvSpPr>
          <p:cNvPr id="17" name="TextBox 16"/>
          <p:cNvSpPr txBox="1"/>
          <p:nvPr/>
        </p:nvSpPr>
        <p:spPr>
          <a:xfrm>
            <a:off x="1036515" y="5707221"/>
            <a:ext cx="4110828" cy="465448"/>
          </a:xfrm>
          <a:prstGeom prst="rect">
            <a:avLst/>
          </a:prstGeom>
          <a:noFill/>
        </p:spPr>
        <p:txBody>
          <a:bodyPr wrap="square" rtlCol="0">
            <a:spAutoFit/>
          </a:bodyPr>
          <a:lstStyle/>
          <a:p>
            <a:pPr>
              <a:lnSpc>
                <a:spcPct val="150000"/>
              </a:lnSpc>
            </a:pPr>
            <a:r>
              <a:rPr lang="zh-CN" altLang="en-US" dirty="0">
                <a:solidFill>
                  <a:srgbClr val="FF0000"/>
                </a:solidFill>
              </a:rPr>
              <a:t>中通天鸿</a:t>
            </a:r>
            <a:r>
              <a:rPr lang="en-US" altLang="zh-CN" dirty="0">
                <a:solidFill>
                  <a:srgbClr val="FF0000"/>
                </a:solidFill>
              </a:rPr>
              <a:t>   </a:t>
            </a:r>
            <a:r>
              <a:rPr lang="zh-CN" altLang="en-US" dirty="0">
                <a:solidFill>
                  <a:srgbClr val="FF0000"/>
                </a:solidFill>
              </a:rPr>
              <a:t>一家</a:t>
            </a:r>
            <a:r>
              <a:rPr lang="en-US" altLang="zh-CN" dirty="0">
                <a:solidFill>
                  <a:srgbClr val="FF0000"/>
                </a:solidFill>
              </a:rPr>
              <a:t>  </a:t>
            </a:r>
            <a:r>
              <a:rPr lang="zh-CN" altLang="en-US" dirty="0">
                <a:solidFill>
                  <a:srgbClr val="FF0000"/>
                </a:solidFill>
              </a:rPr>
              <a:t>客户</a:t>
            </a:r>
            <a:r>
              <a:rPr lang="en-US" altLang="zh-CN" dirty="0">
                <a:solidFill>
                  <a:srgbClr val="FF0000"/>
                </a:solidFill>
              </a:rPr>
              <a:t>  </a:t>
            </a:r>
            <a:r>
              <a:rPr lang="zh-CN" altLang="en-US" dirty="0">
                <a:solidFill>
                  <a:srgbClr val="FF0000"/>
                </a:solidFill>
              </a:rPr>
              <a:t>解决方案</a:t>
            </a:r>
            <a:r>
              <a:rPr lang="en-US" altLang="zh-CN" dirty="0">
                <a:solidFill>
                  <a:srgbClr val="FF0000"/>
                </a:solidFill>
              </a:rPr>
              <a:t>  </a:t>
            </a:r>
            <a:r>
              <a:rPr lang="zh-CN" altLang="en-US" dirty="0">
                <a:solidFill>
                  <a:srgbClr val="FF0000"/>
                </a:solidFill>
              </a:rPr>
              <a:t>公司</a:t>
            </a:r>
            <a:endParaRPr lang="en-US" dirty="0">
              <a:solidFill>
                <a:srgbClr val="FF0000"/>
              </a:solidFill>
            </a:endParaRPr>
          </a:p>
        </p:txBody>
      </p:sp>
      <p:pic>
        <p:nvPicPr>
          <p:cNvPr id="4" name="Picture 3"/>
          <p:cNvPicPr>
            <a:picLocks noChangeAspect="1"/>
          </p:cNvPicPr>
          <p:nvPr/>
        </p:nvPicPr>
        <p:blipFill>
          <a:blip r:embed="rId3"/>
          <a:stretch>
            <a:fillRect/>
          </a:stretch>
        </p:blipFill>
        <p:spPr>
          <a:xfrm>
            <a:off x="6182677" y="1242473"/>
            <a:ext cx="5755860" cy="47671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500" fill="hold"/>
                                        <p:tgtEl>
                                          <p:spTgt spid="41"/>
                                        </p:tgtEl>
                                        <p:attrNameLst>
                                          <p:attrName>ppt_x</p:attrName>
                                        </p:attrNameLst>
                                      </p:cBhvr>
                                      <p:tavLst>
                                        <p:tav tm="0">
                                          <p:val>
                                            <p:strVal val="1+#ppt_w/2"/>
                                          </p:val>
                                        </p:tav>
                                        <p:tav tm="100000">
                                          <p:val>
                                            <p:strVal val="#ppt_x"/>
                                          </p:val>
                                        </p:tav>
                                      </p:tavLst>
                                    </p:anim>
                                    <p:anim calcmode="lin" valueType="num">
                                      <p:cBhvr additive="base">
                                        <p:cTn id="17"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0" y="0"/>
            <a:ext cx="12572312" cy="6972162"/>
            <a:chOff x="-380312" y="0"/>
            <a:chExt cx="12572312" cy="6972162"/>
          </a:xfrm>
        </p:grpSpPr>
        <p:sp>
          <p:nvSpPr>
            <p:cNvPr id="32" name="矩形 31"/>
            <p:cNvSpPr/>
            <p:nvPr/>
          </p:nvSpPr>
          <p:spPr>
            <a:xfrm>
              <a:off x="-380312" y="0"/>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a:off x="-126312" y="1097554"/>
              <a:ext cx="11684000" cy="557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p:cNvSpPr txBox="1"/>
            <p:nvPr/>
          </p:nvSpPr>
          <p:spPr>
            <a:xfrm>
              <a:off x="3722737" y="289911"/>
              <a:ext cx="4147065" cy="553998"/>
            </a:xfrm>
            <a:prstGeom prst="rect">
              <a:avLst/>
            </a:prstGeom>
            <a:noFill/>
          </p:spPr>
          <p:txBody>
            <a:bodyPr wrap="square" rtlCol="0">
              <a:spAutoFit/>
            </a:bodyPr>
            <a:lstStyle/>
            <a:p>
              <a:pPr algn="dist"/>
              <a:r>
                <a:rPr lang="en-US" altLang="zh-CN" sz="3000" b="1" spc="600" dirty="0">
                  <a:solidFill>
                    <a:schemeClr val="bg1"/>
                  </a:solidFill>
                  <a:latin typeface="Noto Sans S Chinese Bold" panose="020B0800000000000000" pitchFamily="34" charset="-122"/>
                  <a:ea typeface="Noto Sans S Chinese Bold" panose="020B0800000000000000" pitchFamily="34" charset="-122"/>
                </a:rPr>
                <a:t>NLP MODELS </a:t>
              </a:r>
              <a:endParaRPr lang="zh-CN" altLang="en-US" sz="3000" b="1" spc="600" dirty="0">
                <a:solidFill>
                  <a:schemeClr val="bg1"/>
                </a:solidFill>
                <a:latin typeface="Noto Sans S Chinese Bold" panose="020B0800000000000000" pitchFamily="34" charset="-122"/>
                <a:ea typeface="Noto Sans S Chinese Bold" panose="020B0800000000000000" pitchFamily="34" charset="-122"/>
              </a:endParaRPr>
            </a:p>
          </p:txBody>
        </p:sp>
        <p:pic>
          <p:nvPicPr>
            <p:cNvPr id="35" name="图片 34"/>
            <p:cNvPicPr>
              <a:picLocks noChangeAspect="1"/>
            </p:cNvPicPr>
            <p:nvPr/>
          </p:nvPicPr>
          <p:blipFill rotWithShape="1">
            <a:blip r:embed="rId1">
              <a:extLst>
                <a:ext uri="{28A0092B-C50C-407E-A947-70E740481C1C}">
                  <a14:useLocalDpi xmlns:a14="http://schemas.microsoft.com/office/drawing/2010/main" val="0"/>
                </a:ext>
              </a:extLst>
            </a:blip>
            <a:srcRect t="17572" b="10562"/>
            <a:stretch>
              <a:fillRect/>
            </a:stretch>
          </p:blipFill>
          <p:spPr>
            <a:xfrm>
              <a:off x="10411431" y="5250777"/>
              <a:ext cx="1780569" cy="1721385"/>
            </a:xfrm>
            <a:prstGeom prst="rect">
              <a:avLst/>
            </a:prstGeom>
          </p:spPr>
        </p:pic>
      </p:grpSp>
      <p:sp>
        <p:nvSpPr>
          <p:cNvPr id="21" name="文本框 20"/>
          <p:cNvSpPr txBox="1"/>
          <p:nvPr/>
        </p:nvSpPr>
        <p:spPr>
          <a:xfrm>
            <a:off x="5509467" y="4674239"/>
            <a:ext cx="2265974" cy="238207"/>
          </a:xfrm>
          <a:prstGeom prst="rect">
            <a:avLst/>
          </a:prstGeom>
          <a:noFill/>
        </p:spPr>
        <p:txBody>
          <a:bodyPr wrap="square" rtlCol="0">
            <a:spAutoFit/>
            <a:scene3d>
              <a:camera prst="orthographicFront"/>
              <a:lightRig rig="threePt" dir="t"/>
            </a:scene3d>
            <a:sp3d contourW="12700"/>
          </a:bodyPr>
          <a:lstStyle/>
          <a:p>
            <a:pPr algn="ctr">
              <a:lnSpc>
                <a:spcPct val="114000"/>
              </a:lnSpc>
            </a:pPr>
            <a:endParaRPr lang="en-US" altLang="zh-CN" sz="900" dirty="0">
              <a:solidFill>
                <a:schemeClr val="bg1">
                  <a:lumMod val="50000"/>
                </a:schemeClr>
              </a:solidFill>
              <a:latin typeface="Noto Sans S Chinese Bold" panose="020B0800000000000000" pitchFamily="34" charset="-122"/>
              <a:ea typeface="+mj-ea"/>
            </a:endParaRPr>
          </a:p>
        </p:txBody>
      </p:sp>
      <p:grpSp>
        <p:nvGrpSpPr>
          <p:cNvPr id="25" name="组合 24"/>
          <p:cNvGrpSpPr/>
          <p:nvPr/>
        </p:nvGrpSpPr>
        <p:grpSpPr>
          <a:xfrm>
            <a:off x="5214349" y="2362727"/>
            <a:ext cx="6071531" cy="555985"/>
            <a:chOff x="1383689" y="1845089"/>
            <a:chExt cx="6071531" cy="611583"/>
          </a:xfrm>
        </p:grpSpPr>
        <p:sp>
          <p:nvSpPr>
            <p:cNvPr id="26" name="矩形 25"/>
            <p:cNvSpPr/>
            <p:nvPr/>
          </p:nvSpPr>
          <p:spPr>
            <a:xfrm>
              <a:off x="1383690" y="1845089"/>
              <a:ext cx="2501951" cy="481664"/>
            </a:xfrm>
            <a:prstGeom prst="rect">
              <a:avLst/>
            </a:prstGeom>
          </p:spPr>
          <p:txBody>
            <a:bodyPr wrap="square">
              <a:spAutoFit/>
              <a:scene3d>
                <a:camera prst="orthographicFront"/>
                <a:lightRig rig="threePt" dir="t"/>
              </a:scene3d>
              <a:sp3d contourW="12700"/>
            </a:bodyPr>
            <a:lstStyle/>
            <a:p>
              <a:pPr>
                <a:lnSpc>
                  <a:spcPct val="120000"/>
                </a:lnSpc>
              </a:pPr>
              <a:endParaRPr lang="zh-CN" altLang="en-US" sz="20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7" name="文本框 26"/>
            <p:cNvSpPr txBox="1"/>
            <p:nvPr/>
          </p:nvSpPr>
          <p:spPr>
            <a:xfrm>
              <a:off x="1383689" y="2194645"/>
              <a:ext cx="6071531" cy="262027"/>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900" dirty="0">
                <a:solidFill>
                  <a:schemeClr val="bg1">
                    <a:lumMod val="50000"/>
                  </a:schemeClr>
                </a:solidFill>
                <a:latin typeface="Noto Sans S Chinese Bold" panose="020B0800000000000000" pitchFamily="34" charset="-122"/>
                <a:ea typeface="+mj-ea"/>
              </a:endParaRPr>
            </a:p>
          </p:txBody>
        </p:sp>
      </p:grpSp>
      <p:grpSp>
        <p:nvGrpSpPr>
          <p:cNvPr id="41" name="组合 24"/>
          <p:cNvGrpSpPr/>
          <p:nvPr/>
        </p:nvGrpSpPr>
        <p:grpSpPr>
          <a:xfrm>
            <a:off x="4562229" y="2441605"/>
            <a:ext cx="6071531" cy="555985"/>
            <a:chOff x="1383689" y="1845089"/>
            <a:chExt cx="6071531" cy="611583"/>
          </a:xfrm>
        </p:grpSpPr>
        <p:sp>
          <p:nvSpPr>
            <p:cNvPr id="42" name="矩形 25"/>
            <p:cNvSpPr/>
            <p:nvPr/>
          </p:nvSpPr>
          <p:spPr>
            <a:xfrm>
              <a:off x="1383690" y="1845089"/>
              <a:ext cx="2501951" cy="481664"/>
            </a:xfrm>
            <a:prstGeom prst="rect">
              <a:avLst/>
            </a:prstGeom>
          </p:spPr>
          <p:txBody>
            <a:bodyPr wrap="square">
              <a:spAutoFit/>
              <a:scene3d>
                <a:camera prst="orthographicFront"/>
                <a:lightRig rig="threePt" dir="t"/>
              </a:scene3d>
              <a:sp3d contourW="12700"/>
            </a:bodyPr>
            <a:lstStyle/>
            <a:p>
              <a:pPr>
                <a:lnSpc>
                  <a:spcPct val="120000"/>
                </a:lnSpc>
              </a:pPr>
              <a:endParaRPr lang="zh-CN" altLang="en-US" sz="20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43" name="文本框 26"/>
            <p:cNvSpPr txBox="1"/>
            <p:nvPr/>
          </p:nvSpPr>
          <p:spPr>
            <a:xfrm>
              <a:off x="1383689" y="2194645"/>
              <a:ext cx="6071531" cy="262027"/>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900" dirty="0">
                <a:solidFill>
                  <a:schemeClr val="bg1">
                    <a:lumMod val="50000"/>
                  </a:schemeClr>
                </a:solidFill>
                <a:latin typeface="Noto Sans S Chinese Bold" panose="020B0800000000000000" pitchFamily="34" charset="-122"/>
                <a:ea typeface="+mj-ea"/>
              </a:endParaRPr>
            </a:p>
          </p:txBody>
        </p:sp>
      </p:grpSp>
      <p:sp>
        <p:nvSpPr>
          <p:cNvPr id="4" name="TextBox 3"/>
          <p:cNvSpPr txBox="1"/>
          <p:nvPr/>
        </p:nvSpPr>
        <p:spPr>
          <a:xfrm>
            <a:off x="582895" y="1408971"/>
            <a:ext cx="7450667" cy="2680862"/>
          </a:xfrm>
          <a:prstGeom prst="rect">
            <a:avLst/>
          </a:prstGeom>
          <a:noFill/>
        </p:spPr>
        <p:txBody>
          <a:bodyPr wrap="square" rtlCol="0">
            <a:spAutoFit/>
          </a:bodyPr>
          <a:lstStyle/>
          <a:p>
            <a:pPr>
              <a:lnSpc>
                <a:spcPct val="150000"/>
              </a:lnSpc>
            </a:pPr>
            <a:r>
              <a:rPr lang="zh-CN" altLang="en-US" sz="2400" b="1" dirty="0"/>
              <a:t>深度学习：</a:t>
            </a:r>
            <a:endParaRPr lang="en-US" altLang="zh-CN" sz="2400" b="1" dirty="0"/>
          </a:p>
          <a:p>
            <a:pPr>
              <a:lnSpc>
                <a:spcPct val="150000"/>
              </a:lnSpc>
            </a:pPr>
            <a:r>
              <a:rPr lang="zh-CN" altLang="en-US" dirty="0"/>
              <a:t>深度学习（</a:t>
            </a:r>
            <a:r>
              <a:rPr lang="en-US" dirty="0"/>
              <a:t>Deep Learning），</a:t>
            </a:r>
            <a:r>
              <a:rPr lang="zh-CN" altLang="en-US" dirty="0"/>
              <a:t>是目前人工智能领域最流行的技术。具体来讲，深度学习模型由一系列相互关联的神经元组成，经训练后得到关联权重，数据通过整个网络便可自动得到更具有语义的特征表示，进一步可以直接用于分类图像和语音，甚至是控制无人机或是无人车</a:t>
            </a:r>
            <a:endParaRPr lang="en-US" altLang="zh-CN" dirty="0"/>
          </a:p>
          <a:p>
            <a:pPr>
              <a:lnSpc>
                <a:spcPct val="150000"/>
              </a:lnSpc>
            </a:pPr>
            <a:endParaRPr lang="en-US" dirty="0"/>
          </a:p>
        </p:txBody>
      </p:sp>
      <p:pic>
        <p:nvPicPr>
          <p:cNvPr id="8" name="Picture 7"/>
          <p:cNvPicPr>
            <a:picLocks noChangeAspect="1"/>
          </p:cNvPicPr>
          <p:nvPr/>
        </p:nvPicPr>
        <p:blipFill>
          <a:blip r:embed="rId2"/>
          <a:stretch>
            <a:fillRect/>
          </a:stretch>
        </p:blipFill>
        <p:spPr>
          <a:xfrm>
            <a:off x="8135936" y="1408386"/>
            <a:ext cx="3340100" cy="4686300"/>
          </a:xfrm>
          <a:prstGeom prst="rect">
            <a:avLst/>
          </a:prstGeom>
        </p:spPr>
      </p:pic>
      <p:sp>
        <p:nvSpPr>
          <p:cNvPr id="9" name="TextBox 8"/>
          <p:cNvSpPr txBox="1"/>
          <p:nvPr/>
        </p:nvSpPr>
        <p:spPr>
          <a:xfrm>
            <a:off x="438747" y="4885152"/>
            <a:ext cx="1642534" cy="369332"/>
          </a:xfrm>
          <a:prstGeom prst="rect">
            <a:avLst/>
          </a:prstGeom>
          <a:noFill/>
        </p:spPr>
        <p:txBody>
          <a:bodyPr wrap="square" rtlCol="0">
            <a:spAutoFit/>
          </a:bodyPr>
          <a:lstStyle/>
          <a:p>
            <a:r>
              <a:rPr lang="zh-CN" altLang="en-US" dirty="0"/>
              <a:t>单层感知器</a:t>
            </a:r>
            <a:endParaRPr lang="en-US" dirty="0"/>
          </a:p>
        </p:txBody>
      </p:sp>
      <p:pic>
        <p:nvPicPr>
          <p:cNvPr id="10" name="Picture 9"/>
          <p:cNvPicPr>
            <a:picLocks noChangeAspect="1"/>
          </p:cNvPicPr>
          <p:nvPr/>
        </p:nvPicPr>
        <p:blipFill>
          <a:blip r:embed="rId3"/>
          <a:stretch>
            <a:fillRect/>
          </a:stretch>
        </p:blipFill>
        <p:spPr>
          <a:xfrm>
            <a:off x="2022694" y="3601876"/>
            <a:ext cx="5575300" cy="2971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500" fill="hold"/>
                                        <p:tgtEl>
                                          <p:spTgt spid="41"/>
                                        </p:tgtEl>
                                        <p:attrNameLst>
                                          <p:attrName>ppt_x</p:attrName>
                                        </p:attrNameLst>
                                      </p:cBhvr>
                                      <p:tavLst>
                                        <p:tav tm="0">
                                          <p:val>
                                            <p:strVal val="1+#ppt_w/2"/>
                                          </p:val>
                                        </p:tav>
                                        <p:tav tm="100000">
                                          <p:val>
                                            <p:strVal val="#ppt_x"/>
                                          </p:val>
                                        </p:tav>
                                      </p:tavLst>
                                    </p:anim>
                                    <p:anim calcmode="lin" valueType="num">
                                      <p:cBhvr additive="base">
                                        <p:cTn id="17"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0" y="0"/>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flipV="1">
            <a:off x="324442" y="342893"/>
            <a:ext cx="11535534" cy="1560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133383" y="605515"/>
            <a:ext cx="4547739" cy="830997"/>
          </a:xfrm>
          <a:prstGeom prst="rect">
            <a:avLst/>
          </a:prstGeom>
          <a:noFill/>
        </p:spPr>
        <p:txBody>
          <a:bodyPr wrap="square" rtlCol="0">
            <a:spAutoFit/>
            <a:scene3d>
              <a:camera prst="orthographicFront"/>
              <a:lightRig rig="threePt" dir="t"/>
            </a:scene3d>
            <a:sp3d contourW="12700"/>
          </a:bodyPr>
          <a:lstStyle/>
          <a:p>
            <a:pPr algn="dist" defTabSz="914400">
              <a:defRPr/>
            </a:pPr>
            <a:r>
              <a:rPr lang="en-US" altLang="zh-CN" sz="48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rPr>
              <a:t>Way to NLP</a:t>
            </a:r>
            <a:endParaRPr lang="en-US" altLang="zh-CN" sz="48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endParaRPr>
          </a:p>
        </p:txBody>
      </p:sp>
      <p:grpSp>
        <p:nvGrpSpPr>
          <p:cNvPr id="23" name="组合 22"/>
          <p:cNvGrpSpPr/>
          <p:nvPr/>
        </p:nvGrpSpPr>
        <p:grpSpPr>
          <a:xfrm>
            <a:off x="6448427" y="2414638"/>
            <a:ext cx="5171831" cy="593113"/>
            <a:chOff x="1204686" y="2163479"/>
            <a:chExt cx="5173704" cy="593327"/>
          </a:xfrm>
        </p:grpSpPr>
        <p:sp>
          <p:nvSpPr>
            <p:cNvPr id="24" name="椭圆 23"/>
            <p:cNvSpPr/>
            <p:nvPr/>
          </p:nvSpPr>
          <p:spPr>
            <a:xfrm>
              <a:off x="1204686" y="2176235"/>
              <a:ext cx="580571" cy="580571"/>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rPr>
                <a:t>1</a:t>
              </a:r>
              <a:endParaRPr lang="zh-CN" altLang="en-US" sz="28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endParaRPr>
            </a:p>
          </p:txBody>
        </p:sp>
        <p:sp>
          <p:nvSpPr>
            <p:cNvPr id="28" name="文本框 27"/>
            <p:cNvSpPr txBox="1"/>
            <p:nvPr/>
          </p:nvSpPr>
          <p:spPr>
            <a:xfrm>
              <a:off x="1960196" y="2163479"/>
              <a:ext cx="4418194" cy="461832"/>
            </a:xfrm>
            <a:prstGeom prst="rect">
              <a:avLst/>
            </a:prstGeom>
            <a:noFill/>
          </p:spPr>
          <p:txBody>
            <a:bodyPr wrap="none" rtlCol="0">
              <a:spAutoFit/>
              <a:scene3d>
                <a:camera prst="orthographicFront"/>
                <a:lightRig rig="threePt" dir="t"/>
              </a:scene3d>
              <a:sp3d contourW="12700"/>
            </a:bodyPr>
            <a:lstStyle/>
            <a:p>
              <a:r>
                <a:rPr lang="zh-CN" altLang="en-US" sz="2400" b="1" spc="600" dirty="0">
                  <a:solidFill>
                    <a:schemeClr val="bg1"/>
                  </a:solidFill>
                  <a:latin typeface="Noto Sans S Chinese Bold" panose="020B0800000000000000" pitchFamily="34" charset="-122"/>
                  <a:ea typeface="Noto Sans S Chinese Bold" panose="020B0800000000000000" pitchFamily="34" charset="-122"/>
                </a:rPr>
                <a:t>为什么需要自然语言处理</a:t>
              </a:r>
              <a:endParaRPr lang="zh-CN" altLang="en-US" sz="2400" b="1" spc="600" dirty="0">
                <a:solidFill>
                  <a:schemeClr val="bg1"/>
                </a:solidFill>
                <a:latin typeface="Noto Sans S Chinese Bold" panose="020B0800000000000000" pitchFamily="34" charset="-122"/>
                <a:ea typeface="Noto Sans S Chinese Bold" panose="020B0800000000000000" pitchFamily="34" charset="-122"/>
              </a:endParaRPr>
            </a:p>
          </p:txBody>
        </p:sp>
      </p:grpSp>
      <p:grpSp>
        <p:nvGrpSpPr>
          <p:cNvPr id="29" name="组合 28"/>
          <p:cNvGrpSpPr/>
          <p:nvPr/>
        </p:nvGrpSpPr>
        <p:grpSpPr>
          <a:xfrm>
            <a:off x="6448429" y="3401631"/>
            <a:ext cx="4402389" cy="593113"/>
            <a:chOff x="1204686" y="3150828"/>
            <a:chExt cx="4403984" cy="593327"/>
          </a:xfrm>
        </p:grpSpPr>
        <p:sp>
          <p:nvSpPr>
            <p:cNvPr id="30" name="椭圆 29"/>
            <p:cNvSpPr/>
            <p:nvPr/>
          </p:nvSpPr>
          <p:spPr>
            <a:xfrm>
              <a:off x="1204686" y="3163584"/>
              <a:ext cx="580571" cy="580571"/>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rPr>
                <a:t>2</a:t>
              </a:r>
              <a:endParaRPr lang="zh-CN" altLang="en-US" sz="28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endParaRPr>
            </a:p>
          </p:txBody>
        </p:sp>
        <p:sp>
          <p:nvSpPr>
            <p:cNvPr id="34" name="文本框 33"/>
            <p:cNvSpPr txBox="1"/>
            <p:nvPr/>
          </p:nvSpPr>
          <p:spPr>
            <a:xfrm>
              <a:off x="1960196" y="3150828"/>
              <a:ext cx="3648474" cy="461832"/>
            </a:xfrm>
            <a:prstGeom prst="rect">
              <a:avLst/>
            </a:prstGeom>
            <a:noFill/>
          </p:spPr>
          <p:txBody>
            <a:bodyPr wrap="none" rtlCol="0">
              <a:spAutoFit/>
              <a:scene3d>
                <a:camera prst="orthographicFront"/>
                <a:lightRig rig="threePt" dir="t"/>
              </a:scene3d>
              <a:sp3d contourW="12700"/>
            </a:bodyPr>
            <a:lstStyle/>
            <a:p>
              <a:r>
                <a:rPr lang="zh-CN" altLang="en-US" sz="2400" b="1" spc="600" dirty="0">
                  <a:solidFill>
                    <a:schemeClr val="bg1"/>
                  </a:solidFill>
                  <a:latin typeface="Noto Sans S Chinese Bold" panose="020B0800000000000000" pitchFamily="34" charset="-122"/>
                  <a:ea typeface="Noto Sans S Chinese Bold" panose="020B0800000000000000" pitchFamily="34" charset="-122"/>
                </a:rPr>
                <a:t>自然语言处理的内容</a:t>
              </a:r>
              <a:endParaRPr lang="zh-CN" altLang="en-US" sz="2400" b="1" spc="600" dirty="0">
                <a:solidFill>
                  <a:schemeClr val="bg1"/>
                </a:solidFill>
                <a:latin typeface="Noto Sans S Chinese Bold" panose="020B0800000000000000" pitchFamily="34" charset="-122"/>
                <a:ea typeface="Noto Sans S Chinese Bold" panose="020B0800000000000000" pitchFamily="34" charset="-122"/>
              </a:endParaRPr>
            </a:p>
          </p:txBody>
        </p:sp>
      </p:grpSp>
      <p:grpSp>
        <p:nvGrpSpPr>
          <p:cNvPr id="35" name="组合 34"/>
          <p:cNvGrpSpPr/>
          <p:nvPr/>
        </p:nvGrpSpPr>
        <p:grpSpPr>
          <a:xfrm>
            <a:off x="6448427" y="4388624"/>
            <a:ext cx="3725921" cy="593113"/>
            <a:chOff x="1204686" y="4138177"/>
            <a:chExt cx="3727273" cy="593327"/>
          </a:xfrm>
        </p:grpSpPr>
        <p:sp>
          <p:nvSpPr>
            <p:cNvPr id="36" name="椭圆 35"/>
            <p:cNvSpPr/>
            <p:nvPr/>
          </p:nvSpPr>
          <p:spPr>
            <a:xfrm>
              <a:off x="1204686" y="4150933"/>
              <a:ext cx="580571" cy="580571"/>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rPr>
                <a:t>3</a:t>
              </a:r>
              <a:endParaRPr lang="zh-CN" altLang="en-US" sz="28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endParaRPr>
            </a:p>
          </p:txBody>
        </p:sp>
        <p:sp>
          <p:nvSpPr>
            <p:cNvPr id="40" name="文本框 39"/>
            <p:cNvSpPr txBox="1"/>
            <p:nvPr/>
          </p:nvSpPr>
          <p:spPr>
            <a:xfrm>
              <a:off x="1960196" y="4138177"/>
              <a:ext cx="2971763" cy="461832"/>
            </a:xfrm>
            <a:prstGeom prst="rect">
              <a:avLst/>
            </a:prstGeom>
            <a:noFill/>
          </p:spPr>
          <p:txBody>
            <a:bodyPr wrap="none" rtlCol="0">
              <a:spAutoFit/>
              <a:scene3d>
                <a:camera prst="orthographicFront"/>
                <a:lightRig rig="threePt" dir="t"/>
              </a:scene3d>
              <a:sp3d contourW="12700"/>
            </a:bodyPr>
            <a:lstStyle/>
            <a:p>
              <a:r>
                <a:rPr lang="en-US" altLang="zh-CN" sz="2400" b="1" spc="600" dirty="0">
                  <a:solidFill>
                    <a:schemeClr val="bg1"/>
                  </a:solidFill>
                  <a:latin typeface="Noto Sans S Chinese Bold" panose="020B0800000000000000" pitchFamily="34" charset="-122"/>
                  <a:ea typeface="Noto Sans S Chinese Bold" panose="020B0800000000000000" pitchFamily="34" charset="-122"/>
                </a:rPr>
                <a:t>NLP</a:t>
              </a:r>
              <a:r>
                <a:rPr lang="zh-CN" altLang="en-US" sz="2400" b="1" spc="600" dirty="0">
                  <a:solidFill>
                    <a:schemeClr val="bg1"/>
                  </a:solidFill>
                  <a:latin typeface="Noto Sans S Chinese Bold" panose="020B0800000000000000" pitchFamily="34" charset="-122"/>
                  <a:ea typeface="Noto Sans S Chinese Bold" panose="020B0800000000000000" pitchFamily="34" charset="-122"/>
                </a:rPr>
                <a:t>的算法技术</a:t>
              </a:r>
              <a:endParaRPr lang="zh-CN" altLang="en-US" sz="2400" b="1" spc="600" dirty="0">
                <a:solidFill>
                  <a:schemeClr val="bg1"/>
                </a:solidFill>
                <a:latin typeface="Noto Sans S Chinese Bold" panose="020B0800000000000000" pitchFamily="34" charset="-122"/>
                <a:ea typeface="Noto Sans S Chinese Bold" panose="020B0800000000000000" pitchFamily="34" charset="-122"/>
              </a:endParaRPr>
            </a:p>
          </p:txBody>
        </p:sp>
      </p:grpSp>
      <p:grpSp>
        <p:nvGrpSpPr>
          <p:cNvPr id="41" name="组合 40"/>
          <p:cNvGrpSpPr/>
          <p:nvPr/>
        </p:nvGrpSpPr>
        <p:grpSpPr>
          <a:xfrm>
            <a:off x="6448429" y="5375616"/>
            <a:ext cx="4495362" cy="593114"/>
            <a:chOff x="1204686" y="5125526"/>
            <a:chExt cx="4496988" cy="593328"/>
          </a:xfrm>
        </p:grpSpPr>
        <p:sp>
          <p:nvSpPr>
            <p:cNvPr id="42" name="椭圆 41"/>
            <p:cNvSpPr/>
            <p:nvPr/>
          </p:nvSpPr>
          <p:spPr>
            <a:xfrm>
              <a:off x="1204686" y="5138283"/>
              <a:ext cx="580571" cy="580571"/>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rPr>
                <a:t>4</a:t>
              </a:r>
              <a:endParaRPr lang="zh-CN" altLang="en-US" sz="28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endParaRPr>
            </a:p>
          </p:txBody>
        </p:sp>
        <p:sp>
          <p:nvSpPr>
            <p:cNvPr id="46" name="文本框 45"/>
            <p:cNvSpPr txBox="1"/>
            <p:nvPr/>
          </p:nvSpPr>
          <p:spPr>
            <a:xfrm>
              <a:off x="1960196" y="5125526"/>
              <a:ext cx="3741478" cy="461832"/>
            </a:xfrm>
            <a:prstGeom prst="rect">
              <a:avLst/>
            </a:prstGeom>
            <a:noFill/>
          </p:spPr>
          <p:txBody>
            <a:bodyPr wrap="none" rtlCol="0">
              <a:spAutoFit/>
              <a:scene3d>
                <a:camera prst="orthographicFront"/>
                <a:lightRig rig="threePt" dir="t"/>
              </a:scene3d>
              <a:sp3d contourW="12700"/>
            </a:bodyPr>
            <a:lstStyle/>
            <a:p>
              <a:r>
                <a:rPr lang="en-US" altLang="zh-CN" sz="2400" b="1" spc="600" dirty="0">
                  <a:solidFill>
                    <a:schemeClr val="bg1"/>
                  </a:solidFill>
                  <a:latin typeface="Noto Sans S Chinese Bold" panose="020B0800000000000000" pitchFamily="34" charset="-122"/>
                  <a:ea typeface="Noto Sans S Chinese Bold" panose="020B0800000000000000" pitchFamily="34" charset="-122"/>
                </a:rPr>
                <a:t>NLP</a:t>
              </a:r>
              <a:r>
                <a:rPr lang="zh-CN" altLang="en-US" sz="2400" b="1" spc="600" dirty="0">
                  <a:solidFill>
                    <a:schemeClr val="bg1"/>
                  </a:solidFill>
                  <a:latin typeface="Noto Sans S Chinese Bold" panose="020B0800000000000000" pitchFamily="34" charset="-122"/>
                  <a:ea typeface="Noto Sans S Chinese Bold" panose="020B0800000000000000" pitchFamily="34" charset="-122"/>
                </a:rPr>
                <a:t>的模型评估方法</a:t>
              </a:r>
              <a:endParaRPr lang="zh-CN" altLang="en-US" sz="2400" b="1" spc="600"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49" name="任意多边形 8"/>
          <p:cNvSpPr/>
          <p:nvPr/>
        </p:nvSpPr>
        <p:spPr>
          <a:xfrm>
            <a:off x="332023" y="342900"/>
            <a:ext cx="11527953" cy="6162682"/>
          </a:xfrm>
          <a:custGeom>
            <a:avLst/>
            <a:gdLst>
              <a:gd name="connsiteX0" fmla="*/ 0 w 11350172"/>
              <a:gd name="connsiteY0" fmla="*/ 4728029 h 6451600"/>
              <a:gd name="connsiteX1" fmla="*/ 51871 w 11350172"/>
              <a:gd name="connsiteY1" fmla="*/ 4728029 h 6451600"/>
              <a:gd name="connsiteX2" fmla="*/ 51871 w 11350172"/>
              <a:gd name="connsiteY2" fmla="*/ 6399729 h 6451600"/>
              <a:gd name="connsiteX3" fmla="*/ 11298301 w 11350172"/>
              <a:gd name="connsiteY3" fmla="*/ 6399729 h 6451600"/>
              <a:gd name="connsiteX4" fmla="*/ 11298301 w 11350172"/>
              <a:gd name="connsiteY4" fmla="*/ 4728029 h 6451600"/>
              <a:gd name="connsiteX5" fmla="*/ 11350172 w 11350172"/>
              <a:gd name="connsiteY5" fmla="*/ 4728029 h 6451600"/>
              <a:gd name="connsiteX6" fmla="*/ 11350172 w 11350172"/>
              <a:gd name="connsiteY6" fmla="*/ 6451600 h 6451600"/>
              <a:gd name="connsiteX7" fmla="*/ 0 w 11350172"/>
              <a:gd name="connsiteY7" fmla="*/ 6451600 h 6451600"/>
              <a:gd name="connsiteX8" fmla="*/ 0 w 11350172"/>
              <a:gd name="connsiteY8" fmla="*/ 0 h 6451600"/>
              <a:gd name="connsiteX9" fmla="*/ 11350172 w 11350172"/>
              <a:gd name="connsiteY9" fmla="*/ 0 h 6451600"/>
              <a:gd name="connsiteX10" fmla="*/ 11350172 w 11350172"/>
              <a:gd name="connsiteY10" fmla="*/ 1520372 h 6451600"/>
              <a:gd name="connsiteX11" fmla="*/ 11298301 w 11350172"/>
              <a:gd name="connsiteY11" fmla="*/ 1520372 h 6451600"/>
              <a:gd name="connsiteX12" fmla="*/ 11298301 w 11350172"/>
              <a:gd name="connsiteY12" fmla="*/ 51871 h 6451600"/>
              <a:gd name="connsiteX13" fmla="*/ 51871 w 11350172"/>
              <a:gd name="connsiteY13" fmla="*/ 51871 h 6451600"/>
              <a:gd name="connsiteX14" fmla="*/ 51871 w 11350172"/>
              <a:gd name="connsiteY14" fmla="*/ 1520372 h 6451600"/>
              <a:gd name="connsiteX15" fmla="*/ 0 w 11350172"/>
              <a:gd name="connsiteY15" fmla="*/ 1520372 h 645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50172" h="6451600">
                <a:moveTo>
                  <a:pt x="0" y="4728029"/>
                </a:moveTo>
                <a:lnTo>
                  <a:pt x="51871" y="4728029"/>
                </a:lnTo>
                <a:lnTo>
                  <a:pt x="51871" y="6399729"/>
                </a:lnTo>
                <a:lnTo>
                  <a:pt x="11298301" y="6399729"/>
                </a:lnTo>
                <a:lnTo>
                  <a:pt x="11298301" y="4728029"/>
                </a:lnTo>
                <a:lnTo>
                  <a:pt x="11350172" y="4728029"/>
                </a:lnTo>
                <a:lnTo>
                  <a:pt x="11350172" y="6451600"/>
                </a:lnTo>
                <a:lnTo>
                  <a:pt x="0" y="6451600"/>
                </a:lnTo>
                <a:close/>
                <a:moveTo>
                  <a:pt x="0" y="0"/>
                </a:moveTo>
                <a:lnTo>
                  <a:pt x="11350172" y="0"/>
                </a:lnTo>
                <a:lnTo>
                  <a:pt x="11350172" y="1520372"/>
                </a:lnTo>
                <a:lnTo>
                  <a:pt x="11298301" y="1520372"/>
                </a:lnTo>
                <a:lnTo>
                  <a:pt x="11298301" y="51871"/>
                </a:lnTo>
                <a:lnTo>
                  <a:pt x="51871" y="51871"/>
                </a:lnTo>
                <a:lnTo>
                  <a:pt x="51871" y="1520372"/>
                </a:lnTo>
                <a:lnTo>
                  <a:pt x="0" y="1520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8" name="图片 37"/>
          <p:cNvPicPr>
            <a:picLocks noChangeAspect="1"/>
          </p:cNvPicPr>
          <p:nvPr/>
        </p:nvPicPr>
        <p:blipFill rotWithShape="1">
          <a:blip r:embed="rId1">
            <a:extLst>
              <a:ext uri="{28A0092B-C50C-407E-A947-70E740481C1C}">
                <a14:useLocalDpi xmlns:a14="http://schemas.microsoft.com/office/drawing/2010/main" val="0"/>
              </a:ext>
            </a:extLst>
          </a:blip>
          <a:srcRect t="17572" b="10562"/>
          <a:stretch>
            <a:fillRect/>
          </a:stretch>
        </p:blipFill>
        <p:spPr>
          <a:xfrm>
            <a:off x="515437" y="1625175"/>
            <a:ext cx="5415588" cy="52355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inVertical)">
                                      <p:cBhvr>
                                        <p:cTn id="7" dur="500"/>
                                        <p:tgtEl>
                                          <p:spTgt spid="4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0-#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p:cTn id="16" dur="500" fill="hold"/>
                                        <p:tgtEl>
                                          <p:spTgt spid="49"/>
                                        </p:tgtEl>
                                        <p:attrNameLst>
                                          <p:attrName>ppt_w</p:attrName>
                                        </p:attrNameLst>
                                      </p:cBhvr>
                                      <p:tavLst>
                                        <p:tav tm="0">
                                          <p:val>
                                            <p:fltVal val="0"/>
                                          </p:val>
                                        </p:tav>
                                        <p:tav tm="100000">
                                          <p:val>
                                            <p:strVal val="#ppt_w"/>
                                          </p:val>
                                        </p:tav>
                                      </p:tavLst>
                                    </p:anim>
                                    <p:anim calcmode="lin" valueType="num">
                                      <p:cBhvr>
                                        <p:cTn id="17" dur="500" fill="hold"/>
                                        <p:tgtEl>
                                          <p:spTgt spid="49"/>
                                        </p:tgtEl>
                                        <p:attrNameLst>
                                          <p:attrName>ppt_h</p:attrName>
                                        </p:attrNameLst>
                                      </p:cBhvr>
                                      <p:tavLst>
                                        <p:tav tm="0">
                                          <p:val>
                                            <p:fltVal val="0"/>
                                          </p:val>
                                        </p:tav>
                                        <p:tav tm="100000">
                                          <p:val>
                                            <p:strVal val="#ppt_h"/>
                                          </p:val>
                                        </p:tav>
                                      </p:tavLst>
                                    </p:anim>
                                    <p:animEffect transition="in" filter="fade">
                                      <p:cBhvr>
                                        <p:cTn id="18" dur="500"/>
                                        <p:tgtEl>
                                          <p:spTgt spid="49"/>
                                        </p:tgtEl>
                                      </p:cBhvr>
                                    </p:animEffect>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1+#ppt_w/2"/>
                                          </p:val>
                                        </p:tav>
                                        <p:tav tm="100000">
                                          <p:val>
                                            <p:strVal val="#ppt_x"/>
                                          </p:val>
                                        </p:tav>
                                      </p:tavLst>
                                    </p:anim>
                                    <p:anim calcmode="lin" valueType="num">
                                      <p:cBhvr additive="base">
                                        <p:cTn id="23" dur="50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anim calcmode="lin" valueType="num">
                                      <p:cBhvr>
                                        <p:cTn id="28" dur="500" fill="hold"/>
                                        <p:tgtEl>
                                          <p:spTgt spid="38"/>
                                        </p:tgtEl>
                                        <p:attrNameLst>
                                          <p:attrName>ppt_x</p:attrName>
                                        </p:attrNameLst>
                                      </p:cBhvr>
                                      <p:tavLst>
                                        <p:tav tm="0">
                                          <p:val>
                                            <p:strVal val="#ppt_x"/>
                                          </p:val>
                                        </p:tav>
                                        <p:tav tm="100000">
                                          <p:val>
                                            <p:strVal val="#ppt_x"/>
                                          </p:val>
                                        </p:tav>
                                      </p:tavLst>
                                    </p:anim>
                                    <p:anim calcmode="lin" valueType="num">
                                      <p:cBhvr>
                                        <p:cTn id="29" dur="500" fill="hold"/>
                                        <p:tgtEl>
                                          <p:spTgt spid="38"/>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32" grpId="0" animBg="1"/>
      <p:bldP spid="22" grpId="0"/>
      <p:bldP spid="4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0" y="0"/>
            <a:ext cx="12572312" cy="6972162"/>
            <a:chOff x="-380312" y="0"/>
            <a:chExt cx="12572312" cy="6972162"/>
          </a:xfrm>
        </p:grpSpPr>
        <p:sp>
          <p:nvSpPr>
            <p:cNvPr id="32" name="矩形 31"/>
            <p:cNvSpPr/>
            <p:nvPr/>
          </p:nvSpPr>
          <p:spPr>
            <a:xfrm>
              <a:off x="-380312" y="0"/>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a:off x="-126312" y="1097554"/>
              <a:ext cx="11684000" cy="557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p:cNvSpPr txBox="1"/>
            <p:nvPr/>
          </p:nvSpPr>
          <p:spPr>
            <a:xfrm>
              <a:off x="3722737" y="289911"/>
              <a:ext cx="4147065" cy="553998"/>
            </a:xfrm>
            <a:prstGeom prst="rect">
              <a:avLst/>
            </a:prstGeom>
            <a:noFill/>
          </p:spPr>
          <p:txBody>
            <a:bodyPr wrap="square" rtlCol="0">
              <a:spAutoFit/>
            </a:bodyPr>
            <a:lstStyle/>
            <a:p>
              <a:pPr algn="dist"/>
              <a:r>
                <a:rPr lang="en-US" altLang="zh-CN" sz="3000" b="1" spc="600" dirty="0">
                  <a:solidFill>
                    <a:schemeClr val="bg1"/>
                  </a:solidFill>
                  <a:latin typeface="Noto Sans S Chinese Bold" panose="020B0800000000000000" pitchFamily="34" charset="-122"/>
                  <a:ea typeface="Noto Sans S Chinese Bold" panose="020B0800000000000000" pitchFamily="34" charset="-122"/>
                </a:rPr>
                <a:t>NLP MODELS </a:t>
              </a:r>
              <a:endParaRPr lang="zh-CN" altLang="en-US" sz="3000" b="1" spc="600" dirty="0">
                <a:solidFill>
                  <a:schemeClr val="bg1"/>
                </a:solidFill>
                <a:latin typeface="Noto Sans S Chinese Bold" panose="020B0800000000000000" pitchFamily="34" charset="-122"/>
                <a:ea typeface="Noto Sans S Chinese Bold" panose="020B0800000000000000" pitchFamily="34" charset="-122"/>
              </a:endParaRPr>
            </a:p>
          </p:txBody>
        </p:sp>
        <p:pic>
          <p:nvPicPr>
            <p:cNvPr id="35" name="图片 34"/>
            <p:cNvPicPr>
              <a:picLocks noChangeAspect="1"/>
            </p:cNvPicPr>
            <p:nvPr/>
          </p:nvPicPr>
          <p:blipFill rotWithShape="1">
            <a:blip r:embed="rId1">
              <a:extLst>
                <a:ext uri="{28A0092B-C50C-407E-A947-70E740481C1C}">
                  <a14:useLocalDpi xmlns:a14="http://schemas.microsoft.com/office/drawing/2010/main" val="0"/>
                </a:ext>
              </a:extLst>
            </a:blip>
            <a:srcRect t="17572" b="10562"/>
            <a:stretch>
              <a:fillRect/>
            </a:stretch>
          </p:blipFill>
          <p:spPr>
            <a:xfrm>
              <a:off x="10411431" y="5250777"/>
              <a:ext cx="1780569" cy="1721385"/>
            </a:xfrm>
            <a:prstGeom prst="rect">
              <a:avLst/>
            </a:prstGeom>
          </p:spPr>
        </p:pic>
      </p:grpSp>
      <p:sp>
        <p:nvSpPr>
          <p:cNvPr id="21" name="文本框 20"/>
          <p:cNvSpPr txBox="1"/>
          <p:nvPr/>
        </p:nvSpPr>
        <p:spPr>
          <a:xfrm>
            <a:off x="5509467" y="4674239"/>
            <a:ext cx="2265974" cy="238207"/>
          </a:xfrm>
          <a:prstGeom prst="rect">
            <a:avLst/>
          </a:prstGeom>
          <a:noFill/>
        </p:spPr>
        <p:txBody>
          <a:bodyPr wrap="square" rtlCol="0">
            <a:spAutoFit/>
            <a:scene3d>
              <a:camera prst="orthographicFront"/>
              <a:lightRig rig="threePt" dir="t"/>
            </a:scene3d>
            <a:sp3d contourW="12700"/>
          </a:bodyPr>
          <a:lstStyle/>
          <a:p>
            <a:pPr algn="ctr">
              <a:lnSpc>
                <a:spcPct val="114000"/>
              </a:lnSpc>
            </a:pPr>
            <a:endParaRPr lang="en-US" altLang="zh-CN" sz="900" dirty="0">
              <a:solidFill>
                <a:schemeClr val="bg1">
                  <a:lumMod val="50000"/>
                </a:schemeClr>
              </a:solidFill>
              <a:latin typeface="Noto Sans S Chinese Bold" panose="020B0800000000000000" pitchFamily="34" charset="-122"/>
              <a:ea typeface="+mj-ea"/>
            </a:endParaRPr>
          </a:p>
        </p:txBody>
      </p:sp>
      <p:grpSp>
        <p:nvGrpSpPr>
          <p:cNvPr id="25" name="组合 24"/>
          <p:cNvGrpSpPr/>
          <p:nvPr/>
        </p:nvGrpSpPr>
        <p:grpSpPr>
          <a:xfrm>
            <a:off x="5214349" y="2362727"/>
            <a:ext cx="6071531" cy="555985"/>
            <a:chOff x="1383689" y="1845089"/>
            <a:chExt cx="6071531" cy="611583"/>
          </a:xfrm>
        </p:grpSpPr>
        <p:sp>
          <p:nvSpPr>
            <p:cNvPr id="26" name="矩形 25"/>
            <p:cNvSpPr/>
            <p:nvPr/>
          </p:nvSpPr>
          <p:spPr>
            <a:xfrm>
              <a:off x="1383690" y="1845089"/>
              <a:ext cx="2501951" cy="481664"/>
            </a:xfrm>
            <a:prstGeom prst="rect">
              <a:avLst/>
            </a:prstGeom>
          </p:spPr>
          <p:txBody>
            <a:bodyPr wrap="square">
              <a:spAutoFit/>
              <a:scene3d>
                <a:camera prst="orthographicFront"/>
                <a:lightRig rig="threePt" dir="t"/>
              </a:scene3d>
              <a:sp3d contourW="12700"/>
            </a:bodyPr>
            <a:lstStyle/>
            <a:p>
              <a:pPr>
                <a:lnSpc>
                  <a:spcPct val="120000"/>
                </a:lnSpc>
              </a:pPr>
              <a:endParaRPr lang="zh-CN" altLang="en-US" sz="20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7" name="文本框 26"/>
            <p:cNvSpPr txBox="1"/>
            <p:nvPr/>
          </p:nvSpPr>
          <p:spPr>
            <a:xfrm>
              <a:off x="1383689" y="2194645"/>
              <a:ext cx="6071531" cy="262027"/>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900" dirty="0">
                <a:solidFill>
                  <a:schemeClr val="bg1">
                    <a:lumMod val="50000"/>
                  </a:schemeClr>
                </a:solidFill>
                <a:latin typeface="Noto Sans S Chinese Bold" panose="020B0800000000000000" pitchFamily="34" charset="-122"/>
                <a:ea typeface="+mj-ea"/>
              </a:endParaRPr>
            </a:p>
          </p:txBody>
        </p:sp>
      </p:grpSp>
      <p:grpSp>
        <p:nvGrpSpPr>
          <p:cNvPr id="41" name="组合 24"/>
          <p:cNvGrpSpPr/>
          <p:nvPr/>
        </p:nvGrpSpPr>
        <p:grpSpPr>
          <a:xfrm>
            <a:off x="4562229" y="2441605"/>
            <a:ext cx="6071531" cy="555985"/>
            <a:chOff x="1383689" y="1845089"/>
            <a:chExt cx="6071531" cy="611583"/>
          </a:xfrm>
        </p:grpSpPr>
        <p:sp>
          <p:nvSpPr>
            <p:cNvPr id="42" name="矩形 25"/>
            <p:cNvSpPr/>
            <p:nvPr/>
          </p:nvSpPr>
          <p:spPr>
            <a:xfrm>
              <a:off x="1383690" y="1845089"/>
              <a:ext cx="2501951" cy="481664"/>
            </a:xfrm>
            <a:prstGeom prst="rect">
              <a:avLst/>
            </a:prstGeom>
          </p:spPr>
          <p:txBody>
            <a:bodyPr wrap="square">
              <a:spAutoFit/>
              <a:scene3d>
                <a:camera prst="orthographicFront"/>
                <a:lightRig rig="threePt" dir="t"/>
              </a:scene3d>
              <a:sp3d contourW="12700"/>
            </a:bodyPr>
            <a:lstStyle/>
            <a:p>
              <a:pPr>
                <a:lnSpc>
                  <a:spcPct val="120000"/>
                </a:lnSpc>
              </a:pPr>
              <a:endParaRPr lang="zh-CN" altLang="en-US" sz="20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43" name="文本框 26"/>
            <p:cNvSpPr txBox="1"/>
            <p:nvPr/>
          </p:nvSpPr>
          <p:spPr>
            <a:xfrm>
              <a:off x="1383689" y="2194645"/>
              <a:ext cx="6071531" cy="262027"/>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900" dirty="0">
                <a:solidFill>
                  <a:schemeClr val="bg1">
                    <a:lumMod val="50000"/>
                  </a:schemeClr>
                </a:solidFill>
                <a:latin typeface="Noto Sans S Chinese Bold" panose="020B0800000000000000" pitchFamily="34" charset="-122"/>
                <a:ea typeface="+mj-ea"/>
              </a:endParaRPr>
            </a:p>
          </p:txBody>
        </p:sp>
      </p:grpSp>
      <p:sp>
        <p:nvSpPr>
          <p:cNvPr id="4" name="TextBox 3"/>
          <p:cNvSpPr txBox="1"/>
          <p:nvPr/>
        </p:nvSpPr>
        <p:spPr>
          <a:xfrm>
            <a:off x="582894" y="1408971"/>
            <a:ext cx="10339105" cy="2265364"/>
          </a:xfrm>
          <a:prstGeom prst="rect">
            <a:avLst/>
          </a:prstGeom>
          <a:noFill/>
        </p:spPr>
        <p:txBody>
          <a:bodyPr wrap="square" rtlCol="0">
            <a:spAutoFit/>
          </a:bodyPr>
          <a:lstStyle/>
          <a:p>
            <a:pPr>
              <a:lnSpc>
                <a:spcPct val="150000"/>
              </a:lnSpc>
            </a:pPr>
            <a:r>
              <a:rPr lang="zh-CN" altLang="en-US" sz="2400" b="1" dirty="0"/>
              <a:t>卷积神经网络：</a:t>
            </a:r>
            <a:endParaRPr lang="en-US" altLang="zh-CN" sz="2400" b="1" dirty="0"/>
          </a:p>
          <a:p>
            <a:pPr>
              <a:lnSpc>
                <a:spcPct val="150000"/>
              </a:lnSpc>
            </a:pPr>
            <a:r>
              <a:rPr lang="zh-CN" altLang="en-US" dirty="0"/>
              <a:t>多层神经网络，擅长处理图像特别是大图像的相关机器学习问题。</a:t>
            </a:r>
            <a:endParaRPr lang="en-US" altLang="zh-CN" dirty="0"/>
          </a:p>
          <a:p>
            <a:pPr>
              <a:lnSpc>
                <a:spcPct val="150000"/>
              </a:lnSpc>
            </a:pPr>
            <a:r>
              <a:rPr lang="zh-CN" altLang="en-US" dirty="0"/>
              <a:t>卷积网络，由卷积层、池化层、全连接层组成。其中卷积层与池化层配合，组成多个卷积组，逐层提取特征，最终通过若干个全连接层完成分类</a:t>
            </a:r>
            <a:endParaRPr lang="en-US" altLang="zh-CN" dirty="0"/>
          </a:p>
          <a:p>
            <a:pPr>
              <a:lnSpc>
                <a:spcPct val="150000"/>
              </a:lnSpc>
            </a:pPr>
            <a:endParaRPr lang="en-US" dirty="0"/>
          </a:p>
        </p:txBody>
      </p:sp>
      <p:pic>
        <p:nvPicPr>
          <p:cNvPr id="5" name="Picture 4"/>
          <p:cNvPicPr>
            <a:picLocks noChangeAspect="1"/>
          </p:cNvPicPr>
          <p:nvPr/>
        </p:nvPicPr>
        <p:blipFill>
          <a:blip r:embed="rId2"/>
          <a:stretch>
            <a:fillRect/>
          </a:stretch>
        </p:blipFill>
        <p:spPr>
          <a:xfrm>
            <a:off x="582894" y="3315369"/>
            <a:ext cx="10448606" cy="31289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500" fill="hold"/>
                                        <p:tgtEl>
                                          <p:spTgt spid="41"/>
                                        </p:tgtEl>
                                        <p:attrNameLst>
                                          <p:attrName>ppt_x</p:attrName>
                                        </p:attrNameLst>
                                      </p:cBhvr>
                                      <p:tavLst>
                                        <p:tav tm="0">
                                          <p:val>
                                            <p:strVal val="1+#ppt_w/2"/>
                                          </p:val>
                                        </p:tav>
                                        <p:tav tm="100000">
                                          <p:val>
                                            <p:strVal val="#ppt_x"/>
                                          </p:val>
                                        </p:tav>
                                      </p:tavLst>
                                    </p:anim>
                                    <p:anim calcmode="lin" valueType="num">
                                      <p:cBhvr additive="base">
                                        <p:cTn id="17"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0" y="444"/>
            <a:ext cx="12572312" cy="6972162"/>
            <a:chOff x="-380312" y="0"/>
            <a:chExt cx="12572312" cy="6972162"/>
          </a:xfrm>
        </p:grpSpPr>
        <p:sp>
          <p:nvSpPr>
            <p:cNvPr id="32" name="矩形 31"/>
            <p:cNvSpPr/>
            <p:nvPr/>
          </p:nvSpPr>
          <p:spPr>
            <a:xfrm>
              <a:off x="-380312" y="0"/>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a:off x="-126312" y="1097554"/>
              <a:ext cx="11684000" cy="557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p:cNvSpPr txBox="1"/>
            <p:nvPr/>
          </p:nvSpPr>
          <p:spPr>
            <a:xfrm>
              <a:off x="3722737" y="289911"/>
              <a:ext cx="4147065" cy="553998"/>
            </a:xfrm>
            <a:prstGeom prst="rect">
              <a:avLst/>
            </a:prstGeom>
            <a:noFill/>
          </p:spPr>
          <p:txBody>
            <a:bodyPr wrap="square" rtlCol="0">
              <a:spAutoFit/>
            </a:bodyPr>
            <a:lstStyle/>
            <a:p>
              <a:pPr algn="dist"/>
              <a:r>
                <a:rPr lang="en-US" altLang="zh-CN" sz="3000" b="1" spc="600" dirty="0">
                  <a:solidFill>
                    <a:schemeClr val="bg1"/>
                  </a:solidFill>
                  <a:latin typeface="Noto Sans S Chinese Bold" panose="020B0800000000000000" pitchFamily="34" charset="-122"/>
                  <a:ea typeface="Noto Sans S Chinese Bold" panose="020B0800000000000000" pitchFamily="34" charset="-122"/>
                </a:rPr>
                <a:t>NLP MODELS </a:t>
              </a:r>
              <a:endParaRPr lang="zh-CN" altLang="en-US" sz="3000" b="1" spc="600" dirty="0">
                <a:solidFill>
                  <a:schemeClr val="bg1"/>
                </a:solidFill>
                <a:latin typeface="Noto Sans S Chinese Bold" panose="020B0800000000000000" pitchFamily="34" charset="-122"/>
                <a:ea typeface="Noto Sans S Chinese Bold" panose="020B0800000000000000" pitchFamily="34" charset="-122"/>
              </a:endParaRPr>
            </a:p>
          </p:txBody>
        </p:sp>
        <p:pic>
          <p:nvPicPr>
            <p:cNvPr id="35" name="图片 34"/>
            <p:cNvPicPr>
              <a:picLocks noChangeAspect="1"/>
            </p:cNvPicPr>
            <p:nvPr/>
          </p:nvPicPr>
          <p:blipFill rotWithShape="1">
            <a:blip r:embed="rId1">
              <a:extLst>
                <a:ext uri="{28A0092B-C50C-407E-A947-70E740481C1C}">
                  <a14:useLocalDpi xmlns:a14="http://schemas.microsoft.com/office/drawing/2010/main" val="0"/>
                </a:ext>
              </a:extLst>
            </a:blip>
            <a:srcRect t="17572" b="10562"/>
            <a:stretch>
              <a:fillRect/>
            </a:stretch>
          </p:blipFill>
          <p:spPr>
            <a:xfrm>
              <a:off x="10411431" y="5250777"/>
              <a:ext cx="1780569" cy="1721385"/>
            </a:xfrm>
            <a:prstGeom prst="rect">
              <a:avLst/>
            </a:prstGeom>
          </p:spPr>
        </p:pic>
      </p:grpSp>
      <p:sp>
        <p:nvSpPr>
          <p:cNvPr id="21" name="文本框 20"/>
          <p:cNvSpPr txBox="1"/>
          <p:nvPr/>
        </p:nvSpPr>
        <p:spPr>
          <a:xfrm>
            <a:off x="5509467" y="4674239"/>
            <a:ext cx="2265974" cy="238207"/>
          </a:xfrm>
          <a:prstGeom prst="rect">
            <a:avLst/>
          </a:prstGeom>
          <a:noFill/>
        </p:spPr>
        <p:txBody>
          <a:bodyPr wrap="square" rtlCol="0">
            <a:spAutoFit/>
            <a:scene3d>
              <a:camera prst="orthographicFront"/>
              <a:lightRig rig="threePt" dir="t"/>
            </a:scene3d>
            <a:sp3d contourW="12700"/>
          </a:bodyPr>
          <a:lstStyle/>
          <a:p>
            <a:pPr algn="ctr">
              <a:lnSpc>
                <a:spcPct val="114000"/>
              </a:lnSpc>
            </a:pPr>
            <a:endParaRPr lang="en-US" altLang="zh-CN" sz="900" dirty="0">
              <a:solidFill>
                <a:schemeClr val="bg1">
                  <a:lumMod val="50000"/>
                </a:schemeClr>
              </a:solidFill>
              <a:latin typeface="Noto Sans S Chinese Bold" panose="020B0800000000000000" pitchFamily="34" charset="-122"/>
              <a:ea typeface="+mj-ea"/>
            </a:endParaRPr>
          </a:p>
        </p:txBody>
      </p:sp>
      <p:grpSp>
        <p:nvGrpSpPr>
          <p:cNvPr id="25" name="组合 24"/>
          <p:cNvGrpSpPr/>
          <p:nvPr/>
        </p:nvGrpSpPr>
        <p:grpSpPr>
          <a:xfrm>
            <a:off x="5854645" y="2307582"/>
            <a:ext cx="6071531" cy="555985"/>
            <a:chOff x="1383689" y="1845089"/>
            <a:chExt cx="6071531" cy="611583"/>
          </a:xfrm>
        </p:grpSpPr>
        <p:sp>
          <p:nvSpPr>
            <p:cNvPr id="26" name="矩形 25"/>
            <p:cNvSpPr/>
            <p:nvPr/>
          </p:nvSpPr>
          <p:spPr>
            <a:xfrm>
              <a:off x="1383690" y="1845089"/>
              <a:ext cx="2501951" cy="481664"/>
            </a:xfrm>
            <a:prstGeom prst="rect">
              <a:avLst/>
            </a:prstGeom>
          </p:spPr>
          <p:txBody>
            <a:bodyPr wrap="square">
              <a:spAutoFit/>
              <a:scene3d>
                <a:camera prst="orthographicFront"/>
                <a:lightRig rig="threePt" dir="t"/>
              </a:scene3d>
              <a:sp3d contourW="12700"/>
            </a:bodyPr>
            <a:lstStyle/>
            <a:p>
              <a:pPr>
                <a:lnSpc>
                  <a:spcPct val="120000"/>
                </a:lnSpc>
              </a:pPr>
              <a:endParaRPr lang="zh-CN" altLang="en-US" sz="20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7" name="文本框 26"/>
            <p:cNvSpPr txBox="1"/>
            <p:nvPr/>
          </p:nvSpPr>
          <p:spPr>
            <a:xfrm>
              <a:off x="1383689" y="2194645"/>
              <a:ext cx="6071531" cy="262027"/>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900" dirty="0">
                <a:solidFill>
                  <a:schemeClr val="bg1">
                    <a:lumMod val="50000"/>
                  </a:schemeClr>
                </a:solidFill>
                <a:latin typeface="Noto Sans S Chinese Bold" panose="020B0800000000000000" pitchFamily="34" charset="-122"/>
                <a:ea typeface="+mj-ea"/>
              </a:endParaRPr>
            </a:p>
          </p:txBody>
        </p:sp>
      </p:grpSp>
      <p:grpSp>
        <p:nvGrpSpPr>
          <p:cNvPr id="41" name="组合 24"/>
          <p:cNvGrpSpPr/>
          <p:nvPr/>
        </p:nvGrpSpPr>
        <p:grpSpPr>
          <a:xfrm>
            <a:off x="4562229" y="2441605"/>
            <a:ext cx="6071531" cy="555985"/>
            <a:chOff x="1383689" y="1845089"/>
            <a:chExt cx="6071531" cy="611583"/>
          </a:xfrm>
        </p:grpSpPr>
        <p:sp>
          <p:nvSpPr>
            <p:cNvPr id="42" name="矩形 25"/>
            <p:cNvSpPr/>
            <p:nvPr/>
          </p:nvSpPr>
          <p:spPr>
            <a:xfrm>
              <a:off x="1383690" y="1845089"/>
              <a:ext cx="2501951" cy="481664"/>
            </a:xfrm>
            <a:prstGeom prst="rect">
              <a:avLst/>
            </a:prstGeom>
          </p:spPr>
          <p:txBody>
            <a:bodyPr wrap="square">
              <a:spAutoFit/>
              <a:scene3d>
                <a:camera prst="orthographicFront"/>
                <a:lightRig rig="threePt" dir="t"/>
              </a:scene3d>
              <a:sp3d contourW="12700"/>
            </a:bodyPr>
            <a:lstStyle/>
            <a:p>
              <a:pPr>
                <a:lnSpc>
                  <a:spcPct val="120000"/>
                </a:lnSpc>
              </a:pPr>
              <a:endParaRPr lang="zh-CN" altLang="en-US" sz="20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43" name="文本框 26"/>
            <p:cNvSpPr txBox="1"/>
            <p:nvPr/>
          </p:nvSpPr>
          <p:spPr>
            <a:xfrm>
              <a:off x="1383689" y="2194645"/>
              <a:ext cx="6071531" cy="262027"/>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900" dirty="0">
                <a:solidFill>
                  <a:schemeClr val="bg1">
                    <a:lumMod val="50000"/>
                  </a:schemeClr>
                </a:solidFill>
                <a:latin typeface="Noto Sans S Chinese Bold" panose="020B0800000000000000" pitchFamily="34" charset="-122"/>
                <a:ea typeface="+mj-ea"/>
              </a:endParaRPr>
            </a:p>
          </p:txBody>
        </p:sp>
      </p:grpSp>
      <p:sp>
        <p:nvSpPr>
          <p:cNvPr id="4" name="TextBox 3"/>
          <p:cNvSpPr txBox="1"/>
          <p:nvPr/>
        </p:nvSpPr>
        <p:spPr>
          <a:xfrm>
            <a:off x="582895" y="1323835"/>
            <a:ext cx="7917638" cy="1434367"/>
          </a:xfrm>
          <a:prstGeom prst="rect">
            <a:avLst/>
          </a:prstGeom>
          <a:noFill/>
        </p:spPr>
        <p:txBody>
          <a:bodyPr wrap="square" rtlCol="0">
            <a:spAutoFit/>
          </a:bodyPr>
          <a:lstStyle/>
          <a:p>
            <a:pPr>
              <a:lnSpc>
                <a:spcPct val="150000"/>
              </a:lnSpc>
            </a:pPr>
            <a:r>
              <a:rPr lang="en-US" altLang="zh-CN" sz="2400" b="1" dirty="0"/>
              <a:t>RNN  and   LSTM:</a:t>
            </a:r>
            <a:endParaRPr lang="en-US" altLang="zh-CN" sz="2400" b="1" dirty="0"/>
          </a:p>
          <a:p>
            <a:pPr>
              <a:lnSpc>
                <a:spcPct val="150000"/>
              </a:lnSpc>
            </a:pPr>
            <a:r>
              <a:rPr lang="en-US" dirty="0" err="1"/>
              <a:t>RNN（Recurrent</a:t>
            </a:r>
            <a:r>
              <a:rPr lang="en-US" dirty="0"/>
              <a:t> Neural Network）</a:t>
            </a:r>
            <a:r>
              <a:rPr lang="zh-CN" altLang="en-US" dirty="0"/>
              <a:t>是一类用于处理序列数据的神经网络</a:t>
            </a:r>
            <a:r>
              <a:rPr lang="en-US" altLang="zh-CN" dirty="0"/>
              <a:t>.</a:t>
            </a:r>
            <a:endParaRPr lang="en-US" altLang="zh-CN" dirty="0"/>
          </a:p>
          <a:p>
            <a:pPr>
              <a:lnSpc>
                <a:spcPct val="150000"/>
              </a:lnSpc>
            </a:pPr>
            <a:endParaRPr lang="en-US" dirty="0"/>
          </a:p>
        </p:txBody>
      </p:sp>
      <p:pic>
        <p:nvPicPr>
          <p:cNvPr id="2" name="Picture 1"/>
          <p:cNvPicPr>
            <a:picLocks noChangeAspect="1"/>
          </p:cNvPicPr>
          <p:nvPr/>
        </p:nvPicPr>
        <p:blipFill>
          <a:blip r:embed="rId2"/>
          <a:stretch>
            <a:fillRect/>
          </a:stretch>
        </p:blipFill>
        <p:spPr>
          <a:xfrm>
            <a:off x="399671" y="2486755"/>
            <a:ext cx="5360178" cy="3462475"/>
          </a:xfrm>
          <a:prstGeom prst="rect">
            <a:avLst/>
          </a:prstGeom>
        </p:spPr>
      </p:pic>
      <p:pic>
        <p:nvPicPr>
          <p:cNvPr id="3" name="Picture 2"/>
          <p:cNvPicPr>
            <a:picLocks noChangeAspect="1"/>
          </p:cNvPicPr>
          <p:nvPr/>
        </p:nvPicPr>
        <p:blipFill>
          <a:blip r:embed="rId3"/>
          <a:stretch>
            <a:fillRect/>
          </a:stretch>
        </p:blipFill>
        <p:spPr>
          <a:xfrm>
            <a:off x="1130310" y="5885984"/>
            <a:ext cx="3898900" cy="723900"/>
          </a:xfrm>
          <a:prstGeom prst="rect">
            <a:avLst/>
          </a:prstGeom>
        </p:spPr>
      </p:pic>
      <p:sp>
        <p:nvSpPr>
          <p:cNvPr id="6" name="TextBox 5"/>
          <p:cNvSpPr txBox="1"/>
          <p:nvPr/>
        </p:nvSpPr>
        <p:spPr>
          <a:xfrm>
            <a:off x="6055104" y="2283957"/>
            <a:ext cx="5249333" cy="1712072"/>
          </a:xfrm>
          <a:prstGeom prst="rect">
            <a:avLst/>
          </a:prstGeom>
          <a:noFill/>
        </p:spPr>
        <p:txBody>
          <a:bodyPr wrap="square" rtlCol="0">
            <a:spAutoFit/>
          </a:bodyPr>
          <a:lstStyle/>
          <a:p>
            <a:pPr>
              <a:lnSpc>
                <a:spcPct val="150000"/>
              </a:lnSpc>
            </a:pPr>
            <a:r>
              <a:rPr lang="en-US" altLang="zh-CN" dirty="0"/>
              <a:t>LSTM:  </a:t>
            </a:r>
            <a:r>
              <a:rPr lang="zh-CN" altLang="en-US" dirty="0"/>
              <a:t>长短期记忆网络是</a:t>
            </a:r>
            <a:r>
              <a:rPr lang="en-US" dirty="0"/>
              <a:t>RNN</a:t>
            </a:r>
            <a:r>
              <a:rPr lang="zh-CN" altLang="en-US" dirty="0"/>
              <a:t>的一种变体，</a:t>
            </a:r>
            <a:r>
              <a:rPr lang="en-US" dirty="0"/>
              <a:t>RNN</a:t>
            </a:r>
            <a:r>
              <a:rPr lang="zh-CN" altLang="en-US" dirty="0"/>
              <a:t>由于梯度消失的原因只能有短期记忆，</a:t>
            </a:r>
            <a:r>
              <a:rPr lang="en-US" dirty="0"/>
              <a:t>LSTM</a:t>
            </a:r>
            <a:r>
              <a:rPr lang="zh-CN" altLang="en-US" dirty="0"/>
              <a:t>网络通过精妙的门控制将短期记忆与长期记忆结合起来，并且一定程度上解决了梯度消失的问题。 </a:t>
            </a:r>
            <a:endParaRPr lang="en-US" dirty="0"/>
          </a:p>
        </p:txBody>
      </p:sp>
      <p:pic>
        <p:nvPicPr>
          <p:cNvPr id="7" name="Picture 6"/>
          <p:cNvPicPr>
            <a:picLocks noChangeAspect="1"/>
          </p:cNvPicPr>
          <p:nvPr/>
        </p:nvPicPr>
        <p:blipFill>
          <a:blip r:embed="rId4"/>
          <a:stretch>
            <a:fillRect/>
          </a:stretch>
        </p:blipFill>
        <p:spPr>
          <a:xfrm>
            <a:off x="5625316" y="4115361"/>
            <a:ext cx="6267840" cy="23459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500" fill="hold"/>
                                        <p:tgtEl>
                                          <p:spTgt spid="41"/>
                                        </p:tgtEl>
                                        <p:attrNameLst>
                                          <p:attrName>ppt_x</p:attrName>
                                        </p:attrNameLst>
                                      </p:cBhvr>
                                      <p:tavLst>
                                        <p:tav tm="0">
                                          <p:val>
                                            <p:strVal val="1+#ppt_w/2"/>
                                          </p:val>
                                        </p:tav>
                                        <p:tav tm="100000">
                                          <p:val>
                                            <p:strVal val="#ppt_x"/>
                                          </p:val>
                                        </p:tav>
                                      </p:tavLst>
                                    </p:anim>
                                    <p:anim calcmode="lin" valueType="num">
                                      <p:cBhvr additive="base">
                                        <p:cTn id="17"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0"/>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任意多边形 8"/>
          <p:cNvSpPr/>
          <p:nvPr/>
        </p:nvSpPr>
        <p:spPr>
          <a:xfrm>
            <a:off x="332024" y="453564"/>
            <a:ext cx="11527953" cy="6153999"/>
          </a:xfrm>
          <a:custGeom>
            <a:avLst/>
            <a:gdLst>
              <a:gd name="connsiteX0" fmla="*/ 0 w 11350172"/>
              <a:gd name="connsiteY0" fmla="*/ 4728029 h 6451600"/>
              <a:gd name="connsiteX1" fmla="*/ 51871 w 11350172"/>
              <a:gd name="connsiteY1" fmla="*/ 4728029 h 6451600"/>
              <a:gd name="connsiteX2" fmla="*/ 51871 w 11350172"/>
              <a:gd name="connsiteY2" fmla="*/ 6399729 h 6451600"/>
              <a:gd name="connsiteX3" fmla="*/ 11298301 w 11350172"/>
              <a:gd name="connsiteY3" fmla="*/ 6399729 h 6451600"/>
              <a:gd name="connsiteX4" fmla="*/ 11298301 w 11350172"/>
              <a:gd name="connsiteY4" fmla="*/ 4728029 h 6451600"/>
              <a:gd name="connsiteX5" fmla="*/ 11350172 w 11350172"/>
              <a:gd name="connsiteY5" fmla="*/ 4728029 h 6451600"/>
              <a:gd name="connsiteX6" fmla="*/ 11350172 w 11350172"/>
              <a:gd name="connsiteY6" fmla="*/ 6451600 h 6451600"/>
              <a:gd name="connsiteX7" fmla="*/ 0 w 11350172"/>
              <a:gd name="connsiteY7" fmla="*/ 6451600 h 6451600"/>
              <a:gd name="connsiteX8" fmla="*/ 0 w 11350172"/>
              <a:gd name="connsiteY8" fmla="*/ 0 h 6451600"/>
              <a:gd name="connsiteX9" fmla="*/ 11350172 w 11350172"/>
              <a:gd name="connsiteY9" fmla="*/ 0 h 6451600"/>
              <a:gd name="connsiteX10" fmla="*/ 11350172 w 11350172"/>
              <a:gd name="connsiteY10" fmla="*/ 1520372 h 6451600"/>
              <a:gd name="connsiteX11" fmla="*/ 11298301 w 11350172"/>
              <a:gd name="connsiteY11" fmla="*/ 1520372 h 6451600"/>
              <a:gd name="connsiteX12" fmla="*/ 11298301 w 11350172"/>
              <a:gd name="connsiteY12" fmla="*/ 51871 h 6451600"/>
              <a:gd name="connsiteX13" fmla="*/ 51871 w 11350172"/>
              <a:gd name="connsiteY13" fmla="*/ 51871 h 6451600"/>
              <a:gd name="connsiteX14" fmla="*/ 51871 w 11350172"/>
              <a:gd name="connsiteY14" fmla="*/ 1520372 h 6451600"/>
              <a:gd name="connsiteX15" fmla="*/ 0 w 11350172"/>
              <a:gd name="connsiteY15" fmla="*/ 1520372 h 645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50172" h="6451600">
                <a:moveTo>
                  <a:pt x="0" y="4728029"/>
                </a:moveTo>
                <a:lnTo>
                  <a:pt x="51871" y="4728029"/>
                </a:lnTo>
                <a:lnTo>
                  <a:pt x="51871" y="6399729"/>
                </a:lnTo>
                <a:lnTo>
                  <a:pt x="11298301" y="6399729"/>
                </a:lnTo>
                <a:lnTo>
                  <a:pt x="11298301" y="4728029"/>
                </a:lnTo>
                <a:lnTo>
                  <a:pt x="11350172" y="4728029"/>
                </a:lnTo>
                <a:lnTo>
                  <a:pt x="11350172" y="6451600"/>
                </a:lnTo>
                <a:lnTo>
                  <a:pt x="0" y="6451600"/>
                </a:lnTo>
                <a:close/>
                <a:moveTo>
                  <a:pt x="0" y="0"/>
                </a:moveTo>
                <a:lnTo>
                  <a:pt x="11350172" y="0"/>
                </a:lnTo>
                <a:lnTo>
                  <a:pt x="11350172" y="1520372"/>
                </a:lnTo>
                <a:lnTo>
                  <a:pt x="11298301" y="1520372"/>
                </a:lnTo>
                <a:lnTo>
                  <a:pt x="11298301" y="51871"/>
                </a:lnTo>
                <a:lnTo>
                  <a:pt x="51871" y="51871"/>
                </a:lnTo>
                <a:lnTo>
                  <a:pt x="51871" y="1520372"/>
                </a:lnTo>
                <a:lnTo>
                  <a:pt x="0" y="1520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矩形 23"/>
          <p:cNvSpPr/>
          <p:nvPr/>
        </p:nvSpPr>
        <p:spPr>
          <a:xfrm>
            <a:off x="-3791" y="1422401"/>
            <a:ext cx="12192000" cy="3971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10332" y="2907055"/>
            <a:ext cx="5182468" cy="923330"/>
          </a:xfrm>
          <a:prstGeom prst="rect">
            <a:avLst/>
          </a:prstGeom>
          <a:noFill/>
        </p:spPr>
        <p:txBody>
          <a:bodyPr wrap="square" rtlCol="0">
            <a:spAutoFit/>
          </a:bodyPr>
          <a:lstStyle/>
          <a:p>
            <a:pPr algn="dist"/>
            <a:r>
              <a:rPr lang="zh-CN" altLang="en-US" sz="5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rPr>
              <a:t>模型评估</a:t>
            </a:r>
            <a:endParaRPr lang="zh-CN" altLang="en-US" sz="5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endParaRPr>
          </a:p>
        </p:txBody>
      </p:sp>
      <p:pic>
        <p:nvPicPr>
          <p:cNvPr id="42" name="图片 4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82394" y="-1509552"/>
            <a:ext cx="6926066" cy="93173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anim calcmode="lin" valueType="num">
                                      <p:cBhvr>
                                        <p:cTn id="23" dur="500" fill="hold"/>
                                        <p:tgtEl>
                                          <p:spTgt spid="42"/>
                                        </p:tgtEl>
                                        <p:attrNameLst>
                                          <p:attrName>ppt_x</p:attrName>
                                        </p:attrNameLst>
                                      </p:cBhvr>
                                      <p:tavLst>
                                        <p:tav tm="0">
                                          <p:val>
                                            <p:strVal val="#ppt_x"/>
                                          </p:val>
                                        </p:tav>
                                        <p:tav tm="100000">
                                          <p:val>
                                            <p:strVal val="#ppt_x"/>
                                          </p:val>
                                        </p:tav>
                                      </p:tavLst>
                                    </p:anim>
                                    <p:anim calcmode="lin" valueType="num">
                                      <p:cBhvr>
                                        <p:cTn id="24" dur="500" fill="hold"/>
                                        <p:tgtEl>
                                          <p:spTgt spid="42"/>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5475"/>
            <a:ext cx="12192000" cy="6858000"/>
            <a:chOff x="0" y="0"/>
            <a:chExt cx="12192000" cy="6858000"/>
          </a:xfrm>
        </p:grpSpPr>
        <p:sp>
          <p:nvSpPr>
            <p:cNvPr id="8" name="矩形 7"/>
            <p:cNvSpPr/>
            <p:nvPr/>
          </p:nvSpPr>
          <p:spPr>
            <a:xfrm>
              <a:off x="0" y="0"/>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254000" y="241162"/>
              <a:ext cx="11684000" cy="6375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Text Placeholder 3"/>
          <p:cNvSpPr txBox="1"/>
          <p:nvPr/>
        </p:nvSpPr>
        <p:spPr>
          <a:xfrm>
            <a:off x="863424" y="1189105"/>
            <a:ext cx="7975600" cy="550655"/>
          </a:xfrm>
          <a:prstGeom prst="rect">
            <a:avLst/>
          </a:prstGeom>
        </p:spPr>
        <p:txBody>
          <a:bodyPr vert="horz" lIns="91440" tIns="45720" rIns="91440" bIns="45720" rtlCol="0" anchor="t"/>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cs typeface="+mn-ea"/>
                <a:sym typeface="+mn-lt"/>
              </a:rPr>
              <a:t> </a:t>
            </a:r>
            <a:endParaRPr lang="en-US" sz="2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cs typeface="+mn-ea"/>
              <a:sym typeface="+mn-lt"/>
            </a:endParaRPr>
          </a:p>
        </p:txBody>
      </p:sp>
      <p:sp>
        <p:nvSpPr>
          <p:cNvPr id="5" name="Text Placeholder 4"/>
          <p:cNvSpPr txBox="1"/>
          <p:nvPr/>
        </p:nvSpPr>
        <p:spPr>
          <a:xfrm>
            <a:off x="1117424" y="1519520"/>
            <a:ext cx="10490376" cy="116018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200"/>
              </a:spcBef>
              <a:buNone/>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p:txBody>
      </p:sp>
      <p:sp>
        <p:nvSpPr>
          <p:cNvPr id="6" name="Text Placeholder 4"/>
          <p:cNvSpPr txBox="1"/>
          <p:nvPr/>
        </p:nvSpPr>
        <p:spPr>
          <a:xfrm>
            <a:off x="1117424" y="2930783"/>
            <a:ext cx="10490376" cy="392721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30000"/>
              </a:lnSpc>
              <a:spcBef>
                <a:spcPts val="1200"/>
              </a:spcBef>
              <a:buFont typeface="+mj-lt"/>
              <a:buAutoNum type="alphaLcPeriod"/>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a:p>
            <a:pPr marL="342900" indent="-342900">
              <a:lnSpc>
                <a:spcPct val="130000"/>
              </a:lnSpc>
              <a:spcBef>
                <a:spcPts val="1200"/>
              </a:spcBef>
              <a:buFont typeface="+mj-lt"/>
              <a:buAutoNum type="alphaLcPeriod"/>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a:p>
            <a:pPr marL="342900" indent="-342900">
              <a:lnSpc>
                <a:spcPct val="130000"/>
              </a:lnSpc>
              <a:spcBef>
                <a:spcPts val="1200"/>
              </a:spcBef>
              <a:buFont typeface="+mj-lt"/>
              <a:buAutoNum type="alphaLcPeriod"/>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a:p>
            <a:pPr marL="342900" indent="-342900">
              <a:lnSpc>
                <a:spcPct val="130000"/>
              </a:lnSpc>
              <a:spcBef>
                <a:spcPts val="1200"/>
              </a:spcBef>
              <a:buFont typeface="+mj-lt"/>
              <a:buAutoNum type="alphaLcPeriod"/>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p:txBody>
      </p:sp>
      <p:sp>
        <p:nvSpPr>
          <p:cNvPr id="10" name="TextBox 9"/>
          <p:cNvSpPr txBox="1"/>
          <p:nvPr/>
        </p:nvSpPr>
        <p:spPr>
          <a:xfrm>
            <a:off x="787224" y="730722"/>
            <a:ext cx="4859867" cy="3093154"/>
          </a:xfrm>
          <a:prstGeom prst="rect">
            <a:avLst/>
          </a:prstGeom>
          <a:noFill/>
        </p:spPr>
        <p:txBody>
          <a:bodyPr wrap="square" rtlCol="0">
            <a:spAutoFit/>
          </a:bodyPr>
          <a:lstStyle/>
          <a:p>
            <a:pPr>
              <a:lnSpc>
                <a:spcPct val="150000"/>
              </a:lnSpc>
            </a:pPr>
            <a:r>
              <a:rPr lang="zh-CN" altLang="en-US" sz="4400" dirty="0">
                <a:solidFill>
                  <a:srgbClr val="FFC000"/>
                </a:solidFill>
              </a:rPr>
              <a:t>过拟合     </a:t>
            </a:r>
            <a:endParaRPr lang="en-US" altLang="zh-CN" sz="4400" dirty="0">
              <a:solidFill>
                <a:srgbClr val="FFC000"/>
              </a:solidFill>
            </a:endParaRPr>
          </a:p>
          <a:p>
            <a:pPr>
              <a:lnSpc>
                <a:spcPct val="150000"/>
              </a:lnSpc>
            </a:pPr>
            <a:r>
              <a:rPr lang="zh-CN" altLang="en-US" sz="4400" dirty="0">
                <a:solidFill>
                  <a:srgbClr val="FFC000"/>
                </a:solidFill>
              </a:rPr>
              <a:t>欠拟合</a:t>
            </a:r>
            <a:endParaRPr lang="en-US" altLang="zh-CN" sz="4400" dirty="0">
              <a:solidFill>
                <a:srgbClr val="FFC000"/>
              </a:solidFill>
            </a:endParaRPr>
          </a:p>
          <a:p>
            <a:pPr>
              <a:lnSpc>
                <a:spcPct val="150000"/>
              </a:lnSpc>
            </a:pPr>
            <a:endParaRPr lang="en-US" altLang="zh-CN" dirty="0"/>
          </a:p>
          <a:p>
            <a:endParaRPr lang="zh-CN" altLang="en-US" dirty="0"/>
          </a:p>
          <a:p>
            <a:endParaRPr lang="en-US" dirty="0"/>
          </a:p>
        </p:txBody>
      </p:sp>
      <p:pic>
        <p:nvPicPr>
          <p:cNvPr id="11" name="Picture 10"/>
          <p:cNvPicPr>
            <a:picLocks noChangeAspect="1"/>
          </p:cNvPicPr>
          <p:nvPr/>
        </p:nvPicPr>
        <p:blipFill>
          <a:blip r:embed="rId1"/>
          <a:stretch>
            <a:fillRect/>
          </a:stretch>
        </p:blipFill>
        <p:spPr>
          <a:xfrm>
            <a:off x="3537964" y="470459"/>
            <a:ext cx="5116071" cy="2863473"/>
          </a:xfrm>
          <a:prstGeom prst="rect">
            <a:avLst/>
          </a:prstGeom>
        </p:spPr>
      </p:pic>
      <p:sp>
        <p:nvSpPr>
          <p:cNvPr id="12" name="TextBox 11"/>
          <p:cNvSpPr txBox="1"/>
          <p:nvPr/>
        </p:nvSpPr>
        <p:spPr>
          <a:xfrm>
            <a:off x="609424" y="3234948"/>
            <a:ext cx="11582576" cy="4385816"/>
          </a:xfrm>
          <a:prstGeom prst="rect">
            <a:avLst/>
          </a:prstGeom>
          <a:noFill/>
        </p:spPr>
        <p:txBody>
          <a:bodyPr wrap="square" rtlCol="0">
            <a:spAutoFit/>
          </a:bodyPr>
          <a:lstStyle/>
          <a:p>
            <a:r>
              <a:rPr lang="zh-CN" altLang="en-US" dirty="0"/>
              <a:t>模型评估方法：</a:t>
            </a:r>
            <a:endParaRPr lang="en-US" altLang="zh-CN" dirty="0"/>
          </a:p>
          <a:p>
            <a:pPr>
              <a:lnSpc>
                <a:spcPct val="150000"/>
              </a:lnSpc>
            </a:pPr>
            <a:endParaRPr lang="en-US" altLang="zh-CN" dirty="0"/>
          </a:p>
          <a:p>
            <a:pPr>
              <a:lnSpc>
                <a:spcPct val="150000"/>
              </a:lnSpc>
            </a:pPr>
            <a:r>
              <a:rPr lang="zh-CN" altLang="en-US" dirty="0"/>
              <a:t>准确率：</a:t>
            </a:r>
            <a:r>
              <a:rPr lang="en-US" altLang="zh-CN" dirty="0"/>
              <a:t>P = TP/(TP+FP)</a:t>
            </a:r>
            <a:endParaRPr lang="en-US" altLang="zh-CN" dirty="0"/>
          </a:p>
          <a:p>
            <a:pPr>
              <a:lnSpc>
                <a:spcPct val="150000"/>
              </a:lnSpc>
            </a:pPr>
            <a:r>
              <a:rPr lang="zh-CN" altLang="en-US" dirty="0"/>
              <a:t>召回率：</a:t>
            </a:r>
            <a:r>
              <a:rPr lang="en-US" altLang="zh-CN" dirty="0"/>
              <a:t>R = TP/(TP+FN)</a:t>
            </a:r>
            <a:endParaRPr lang="en-US" altLang="zh-CN" dirty="0"/>
          </a:p>
          <a:p>
            <a:pPr>
              <a:lnSpc>
                <a:spcPct val="150000"/>
              </a:lnSpc>
            </a:pPr>
            <a:r>
              <a:rPr lang="en-US" altLang="zh-CN" dirty="0"/>
              <a:t>F1-MEASURE = 2PR/(P+R))</a:t>
            </a:r>
            <a:endParaRPr lang="en-US" altLang="zh-CN" dirty="0"/>
          </a:p>
          <a:p>
            <a:pPr>
              <a:lnSpc>
                <a:spcPct val="150000"/>
              </a:lnSpc>
            </a:pPr>
            <a:r>
              <a:rPr lang="en-US" altLang="zh-CN" dirty="0"/>
              <a:t>ROC</a:t>
            </a:r>
            <a:r>
              <a:rPr lang="zh-CN" altLang="en-US" dirty="0"/>
              <a:t>曲线，：</a:t>
            </a:r>
            <a:r>
              <a:rPr lang="en-US" altLang="zh-CN" dirty="0"/>
              <a:t>P</a:t>
            </a:r>
            <a:r>
              <a:rPr lang="zh-CN" altLang="en-US" dirty="0"/>
              <a:t>作为从坐标</a:t>
            </a:r>
            <a:endParaRPr lang="en-US" altLang="zh-CN" dirty="0"/>
          </a:p>
          <a:p>
            <a:pPr>
              <a:lnSpc>
                <a:spcPct val="150000"/>
              </a:lnSpc>
            </a:pPr>
            <a:r>
              <a:rPr lang="en-US" altLang="zh-CN" dirty="0"/>
              <a:t>	 </a:t>
            </a:r>
            <a:r>
              <a:rPr lang="zh-CN" altLang="en-US" dirty="0"/>
              <a:t>     </a:t>
            </a:r>
            <a:r>
              <a:rPr lang="en-US" altLang="zh-CN" dirty="0"/>
              <a:t>N </a:t>
            </a:r>
            <a:r>
              <a:rPr lang="zh-CN" altLang="en-US" dirty="0"/>
              <a:t>作横横坐标</a:t>
            </a:r>
            <a:endParaRPr lang="en-US" altLang="zh-CN" dirty="0"/>
          </a:p>
          <a:p>
            <a:pPr>
              <a:lnSpc>
                <a:spcPct val="150000"/>
              </a:lnSpc>
            </a:pPr>
            <a:r>
              <a:rPr lang="en-US" altLang="zh-CN" dirty="0"/>
              <a:t>Roc</a:t>
            </a:r>
            <a:r>
              <a:rPr lang="zh-CN" altLang="en-US" dirty="0"/>
              <a:t> 曲线与</a:t>
            </a:r>
            <a:r>
              <a:rPr lang="en-US" altLang="zh-CN" dirty="0"/>
              <a:t>x</a:t>
            </a:r>
            <a:r>
              <a:rPr lang="zh-CN" altLang="en-US" dirty="0"/>
              <a:t>轴</a:t>
            </a:r>
            <a:r>
              <a:rPr lang="en-US" altLang="zh-CN" dirty="0"/>
              <a:t>y</a:t>
            </a:r>
            <a:r>
              <a:rPr lang="zh-CN" altLang="en-US" dirty="0"/>
              <a:t>轴的面积为</a:t>
            </a:r>
            <a:r>
              <a:rPr lang="en-US" altLang="zh-CN" dirty="0"/>
              <a:t>AUC,AUV</a:t>
            </a:r>
            <a:r>
              <a:rPr lang="zh-CN" altLang="en-US" dirty="0"/>
              <a:t>处于</a:t>
            </a:r>
            <a:r>
              <a:rPr lang="en-US" altLang="zh-CN" dirty="0"/>
              <a:t>0.5</a:t>
            </a:r>
            <a:r>
              <a:rPr lang="zh-CN" altLang="en-US" dirty="0"/>
              <a:t>到</a:t>
            </a:r>
            <a:r>
              <a:rPr lang="en-US" altLang="zh-CN" dirty="0"/>
              <a:t>1</a:t>
            </a:r>
            <a:r>
              <a:rPr lang="zh-CN" altLang="en-US" dirty="0"/>
              <a:t>，该模型处于可优化，</a:t>
            </a:r>
            <a:r>
              <a:rPr lang="en-US" altLang="zh-CN" dirty="0"/>
              <a:t>0.5</a:t>
            </a:r>
            <a:r>
              <a:rPr lang="zh-CN" altLang="en-US" dirty="0"/>
              <a:t>没有预测价值，小于</a:t>
            </a:r>
            <a:r>
              <a:rPr lang="en-US" altLang="zh-CN" dirty="0"/>
              <a:t>0.5</a:t>
            </a:r>
            <a:r>
              <a:rPr lang="zh-CN" altLang="en-US" dirty="0"/>
              <a:t>不可用</a:t>
            </a:r>
            <a:endParaRPr lang="en-US" altLang="zh-CN" dirty="0"/>
          </a:p>
          <a:p>
            <a:pPr>
              <a:lnSpc>
                <a:spcPct val="150000"/>
              </a:lnSpc>
            </a:pPr>
            <a:endParaRPr lang="en-US" altLang="zh-CN" dirty="0"/>
          </a:p>
          <a:p>
            <a:pPr>
              <a:lnSpc>
                <a:spcPct val="150000"/>
              </a:lnSpc>
            </a:pPr>
            <a:endParaRPr lang="en-US" dirty="0"/>
          </a:p>
          <a:p>
            <a:endParaRPr lang="en-US" dirty="0"/>
          </a:p>
        </p:txBody>
      </p:sp>
      <p:graphicFrame>
        <p:nvGraphicFramePr>
          <p:cNvPr id="18" name="Table 17"/>
          <p:cNvGraphicFramePr>
            <a:graphicFrameLocks noGrp="1"/>
          </p:cNvGraphicFramePr>
          <p:nvPr/>
        </p:nvGraphicFramePr>
        <p:xfrm>
          <a:off x="4410958" y="3432917"/>
          <a:ext cx="7179733" cy="1869678"/>
        </p:xfrm>
        <a:graphic>
          <a:graphicData uri="http://schemas.openxmlformats.org/drawingml/2006/table">
            <a:tbl>
              <a:tblPr firstRow="1" bandRow="1">
                <a:tableStyleId>{5C22544A-7EE6-4342-B048-85BDC9FD1C3A}</a:tableStyleId>
              </a:tblPr>
              <a:tblGrid>
                <a:gridCol w="2393244"/>
                <a:gridCol w="2542823"/>
                <a:gridCol w="2243666"/>
              </a:tblGrid>
              <a:tr h="614799">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TRUE(</a:t>
                      </a:r>
                      <a:r>
                        <a:rPr lang="zh-CN" altLang="en-US" dirty="0"/>
                        <a:t>预测）</a:t>
                      </a:r>
                      <a:endParaRPr lang="en-US"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FALSE</a:t>
                      </a:r>
                      <a:endParaRPr lang="en-US" dirty="0"/>
                    </a:p>
                    <a:p>
                      <a:endParaRPr lang="en-US" dirty="0"/>
                    </a:p>
                  </a:txBody>
                  <a:tcPr/>
                </a:tc>
              </a:tr>
              <a:tr h="614799">
                <a:tc>
                  <a:txBody>
                    <a:bodyPr/>
                    <a:lstStyle/>
                    <a:p>
                      <a:r>
                        <a:rPr lang="en-US" dirty="0"/>
                        <a:t>TRUE</a:t>
                      </a:r>
                      <a:r>
                        <a:rPr lang="en-US" altLang="zh-CN" dirty="0"/>
                        <a:t>(</a:t>
                      </a:r>
                      <a:r>
                        <a:rPr lang="zh-CN" altLang="en-US" dirty="0"/>
                        <a:t>真实）</a:t>
                      </a:r>
                      <a:endParaRPr lang="en-US" dirty="0"/>
                    </a:p>
                  </a:txBody>
                  <a:tcPr/>
                </a:tc>
                <a:tc>
                  <a:txBody>
                    <a:bodyPr/>
                    <a:lstStyle/>
                    <a:p>
                      <a:r>
                        <a:rPr lang="en-US" dirty="0"/>
                        <a:t>TP</a:t>
                      </a:r>
                      <a:endParaRPr lang="en-US" dirty="0"/>
                    </a:p>
                  </a:txBody>
                  <a:tcPr/>
                </a:tc>
                <a:tc>
                  <a:txBody>
                    <a:bodyPr/>
                    <a:lstStyle/>
                    <a:p>
                      <a:r>
                        <a:rPr lang="en-US" dirty="0"/>
                        <a:t>FN</a:t>
                      </a:r>
                      <a:endParaRPr lang="en-US" dirty="0"/>
                    </a:p>
                  </a:txBody>
                  <a:tcPr/>
                </a:tc>
              </a:tr>
              <a:tr h="614799">
                <a:tc>
                  <a:txBody>
                    <a:bodyPr/>
                    <a:lstStyle/>
                    <a:p>
                      <a:r>
                        <a:rPr lang="en-US" dirty="0"/>
                        <a:t>FALSE</a:t>
                      </a:r>
                      <a:endParaRPr lang="en-US" dirty="0"/>
                    </a:p>
                  </a:txBody>
                  <a:tcPr/>
                </a:tc>
                <a:tc>
                  <a:txBody>
                    <a:bodyPr/>
                    <a:lstStyle/>
                    <a:p>
                      <a:r>
                        <a:rPr lang="en-US" dirty="0"/>
                        <a:t>FP</a:t>
                      </a:r>
                      <a:endParaRPr lang="en-US" dirty="0"/>
                    </a:p>
                  </a:txBody>
                  <a:tcPr/>
                </a:tc>
                <a:tc>
                  <a:txBody>
                    <a:bodyPr/>
                    <a:lstStyle/>
                    <a:p>
                      <a:r>
                        <a:rPr lang="en-US" dirty="0"/>
                        <a:t>TN</a:t>
                      </a:r>
                      <a:endParaRPr lang="en-US" dirty="0"/>
                    </a:p>
                  </a:txBody>
                  <a:tcPr/>
                </a:tc>
              </a:tr>
            </a:tbl>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12192000" cy="6858000"/>
            <a:chOff x="0" y="0"/>
            <a:chExt cx="12192000" cy="6858000"/>
          </a:xfrm>
        </p:grpSpPr>
        <p:sp>
          <p:nvSpPr>
            <p:cNvPr id="8" name="矩形 7"/>
            <p:cNvSpPr/>
            <p:nvPr/>
          </p:nvSpPr>
          <p:spPr>
            <a:xfrm>
              <a:off x="0" y="0"/>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254000" y="241162"/>
              <a:ext cx="11684000" cy="6375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Text Placeholder 3"/>
          <p:cNvSpPr txBox="1"/>
          <p:nvPr/>
        </p:nvSpPr>
        <p:spPr>
          <a:xfrm>
            <a:off x="2108200" y="681244"/>
            <a:ext cx="7975600" cy="3602889"/>
          </a:xfrm>
          <a:prstGeom prst="rect">
            <a:avLst/>
          </a:prstGeom>
        </p:spPr>
        <p:txBody>
          <a:bodyPr vert="horz" lIns="91440" tIns="45720" rIns="91440" bIns="45720" rtlCol="0" anchor="t"/>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5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cs typeface="+mn-ea"/>
              <a:sym typeface="+mn-lt"/>
            </a:endParaRPr>
          </a:p>
          <a:p>
            <a:endParaRPr lang="en-US" altLang="zh-CN" sz="54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cs typeface="+mn-ea"/>
              <a:sym typeface="+mn-lt"/>
            </a:endParaRPr>
          </a:p>
          <a:p>
            <a:r>
              <a:rPr lang="en-US" altLang="zh-CN" sz="96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cs typeface="+mn-ea"/>
                <a:sym typeface="+mn-lt"/>
              </a:rPr>
              <a:t>THANKS </a:t>
            </a:r>
            <a:endParaRPr lang="en-US" sz="96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cs typeface="+mn-ea"/>
              <a:sym typeface="+mn-lt"/>
            </a:endParaRPr>
          </a:p>
        </p:txBody>
      </p:sp>
      <p:sp>
        <p:nvSpPr>
          <p:cNvPr id="5" name="Text Placeholder 4"/>
          <p:cNvSpPr txBox="1"/>
          <p:nvPr/>
        </p:nvSpPr>
        <p:spPr>
          <a:xfrm>
            <a:off x="1117424" y="1519520"/>
            <a:ext cx="10490376" cy="116018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200"/>
              </a:spcBef>
              <a:buNone/>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p:txBody>
      </p:sp>
      <p:sp>
        <p:nvSpPr>
          <p:cNvPr id="6" name="Text Placeholder 4"/>
          <p:cNvSpPr txBox="1"/>
          <p:nvPr/>
        </p:nvSpPr>
        <p:spPr>
          <a:xfrm>
            <a:off x="1117424" y="2930783"/>
            <a:ext cx="10490376" cy="392721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30000"/>
              </a:lnSpc>
              <a:spcBef>
                <a:spcPts val="1200"/>
              </a:spcBef>
              <a:buFont typeface="+mj-lt"/>
              <a:buAutoNum type="alphaLcPeriod"/>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a:p>
            <a:pPr marL="342900" indent="-342900">
              <a:lnSpc>
                <a:spcPct val="130000"/>
              </a:lnSpc>
              <a:spcBef>
                <a:spcPts val="1200"/>
              </a:spcBef>
              <a:buFont typeface="+mj-lt"/>
              <a:buAutoNum type="alphaLcPeriod"/>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a:p>
            <a:pPr marL="342900" indent="-342900">
              <a:lnSpc>
                <a:spcPct val="130000"/>
              </a:lnSpc>
              <a:spcBef>
                <a:spcPts val="1200"/>
              </a:spcBef>
              <a:buFont typeface="+mj-lt"/>
              <a:buAutoNum type="alphaLcPeriod"/>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a:p>
            <a:pPr marL="342900" indent="-342900">
              <a:lnSpc>
                <a:spcPct val="130000"/>
              </a:lnSpc>
              <a:spcBef>
                <a:spcPts val="1200"/>
              </a:spcBef>
              <a:buFont typeface="+mj-lt"/>
              <a:buAutoNum type="alphaLcPeriod"/>
            </a:pP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0" y="1890140"/>
            <a:ext cx="12188209" cy="3061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856058" y="3051861"/>
            <a:ext cx="5156647" cy="830997"/>
          </a:xfrm>
          <a:prstGeom prst="rect">
            <a:avLst/>
          </a:prstGeom>
          <a:noFill/>
        </p:spPr>
        <p:txBody>
          <a:bodyPr wrap="square" rtlCol="0">
            <a:spAutoFit/>
            <a:scene3d>
              <a:camera prst="orthographicFront"/>
              <a:lightRig rig="threePt" dir="t"/>
            </a:scene3d>
            <a:sp3d contourW="12700"/>
          </a:bodyPr>
          <a:lstStyle/>
          <a:p>
            <a:r>
              <a:rPr lang="en-US" altLang="zh-CN" sz="4800" b="1" spc="600"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rPr>
              <a:t>NLP</a:t>
            </a:r>
            <a:r>
              <a:rPr lang="zh-CN" altLang="en-US" sz="4800" b="1" spc="600"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rPr>
              <a:t>应用方向</a:t>
            </a:r>
            <a:endParaRPr lang="zh-CN" altLang="en-US" sz="4800" b="1" spc="600"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endParaRPr>
          </a:p>
        </p:txBody>
      </p:sp>
      <p:sp>
        <p:nvSpPr>
          <p:cNvPr id="15" name="任意多边形 8"/>
          <p:cNvSpPr/>
          <p:nvPr/>
        </p:nvSpPr>
        <p:spPr>
          <a:xfrm>
            <a:off x="332024" y="453564"/>
            <a:ext cx="11527953" cy="6153999"/>
          </a:xfrm>
          <a:custGeom>
            <a:avLst/>
            <a:gdLst>
              <a:gd name="connsiteX0" fmla="*/ 0 w 11350172"/>
              <a:gd name="connsiteY0" fmla="*/ 4728029 h 6451600"/>
              <a:gd name="connsiteX1" fmla="*/ 51871 w 11350172"/>
              <a:gd name="connsiteY1" fmla="*/ 4728029 h 6451600"/>
              <a:gd name="connsiteX2" fmla="*/ 51871 w 11350172"/>
              <a:gd name="connsiteY2" fmla="*/ 6399729 h 6451600"/>
              <a:gd name="connsiteX3" fmla="*/ 11298301 w 11350172"/>
              <a:gd name="connsiteY3" fmla="*/ 6399729 h 6451600"/>
              <a:gd name="connsiteX4" fmla="*/ 11298301 w 11350172"/>
              <a:gd name="connsiteY4" fmla="*/ 4728029 h 6451600"/>
              <a:gd name="connsiteX5" fmla="*/ 11350172 w 11350172"/>
              <a:gd name="connsiteY5" fmla="*/ 4728029 h 6451600"/>
              <a:gd name="connsiteX6" fmla="*/ 11350172 w 11350172"/>
              <a:gd name="connsiteY6" fmla="*/ 6451600 h 6451600"/>
              <a:gd name="connsiteX7" fmla="*/ 0 w 11350172"/>
              <a:gd name="connsiteY7" fmla="*/ 6451600 h 6451600"/>
              <a:gd name="connsiteX8" fmla="*/ 0 w 11350172"/>
              <a:gd name="connsiteY8" fmla="*/ 0 h 6451600"/>
              <a:gd name="connsiteX9" fmla="*/ 11350172 w 11350172"/>
              <a:gd name="connsiteY9" fmla="*/ 0 h 6451600"/>
              <a:gd name="connsiteX10" fmla="*/ 11350172 w 11350172"/>
              <a:gd name="connsiteY10" fmla="*/ 1520372 h 6451600"/>
              <a:gd name="connsiteX11" fmla="*/ 11298301 w 11350172"/>
              <a:gd name="connsiteY11" fmla="*/ 1520372 h 6451600"/>
              <a:gd name="connsiteX12" fmla="*/ 11298301 w 11350172"/>
              <a:gd name="connsiteY12" fmla="*/ 51871 h 6451600"/>
              <a:gd name="connsiteX13" fmla="*/ 51871 w 11350172"/>
              <a:gd name="connsiteY13" fmla="*/ 51871 h 6451600"/>
              <a:gd name="connsiteX14" fmla="*/ 51871 w 11350172"/>
              <a:gd name="connsiteY14" fmla="*/ 1520372 h 6451600"/>
              <a:gd name="connsiteX15" fmla="*/ 0 w 11350172"/>
              <a:gd name="connsiteY15" fmla="*/ 1520372 h 645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50172" h="6451600">
                <a:moveTo>
                  <a:pt x="0" y="4728029"/>
                </a:moveTo>
                <a:lnTo>
                  <a:pt x="51871" y="4728029"/>
                </a:lnTo>
                <a:lnTo>
                  <a:pt x="51871" y="6399729"/>
                </a:lnTo>
                <a:lnTo>
                  <a:pt x="11298301" y="6399729"/>
                </a:lnTo>
                <a:lnTo>
                  <a:pt x="11298301" y="4728029"/>
                </a:lnTo>
                <a:lnTo>
                  <a:pt x="11350172" y="4728029"/>
                </a:lnTo>
                <a:lnTo>
                  <a:pt x="11350172" y="6451600"/>
                </a:lnTo>
                <a:lnTo>
                  <a:pt x="0" y="6451600"/>
                </a:lnTo>
                <a:close/>
                <a:moveTo>
                  <a:pt x="0" y="0"/>
                </a:moveTo>
                <a:lnTo>
                  <a:pt x="11350172" y="0"/>
                </a:lnTo>
                <a:lnTo>
                  <a:pt x="11350172" y="1520372"/>
                </a:lnTo>
                <a:lnTo>
                  <a:pt x="11298301" y="1520372"/>
                </a:lnTo>
                <a:lnTo>
                  <a:pt x="11298301" y="51871"/>
                </a:lnTo>
                <a:lnTo>
                  <a:pt x="51871" y="51871"/>
                </a:lnTo>
                <a:lnTo>
                  <a:pt x="51871" y="1520372"/>
                </a:lnTo>
                <a:lnTo>
                  <a:pt x="0" y="1520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p:cNvSpPr/>
          <p:nvPr/>
        </p:nvSpPr>
        <p:spPr>
          <a:xfrm>
            <a:off x="703873" y="2625947"/>
            <a:ext cx="1606112" cy="1606106"/>
          </a:xfrm>
          <a:prstGeom prst="ellipse">
            <a:avLst/>
          </a:prstGeom>
          <a:solidFill>
            <a:srgbClr val="4072C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chemeClr val="bg1"/>
                </a:solidFill>
                <a:latin typeface="Noto Sans S Chinese Bold" panose="020B0800000000000000" pitchFamily="34" charset="-122"/>
                <a:ea typeface="Noto Sans S Chinese Bold" panose="020B0800000000000000" pitchFamily="34" charset="-122"/>
              </a:rPr>
              <a:t>1</a:t>
            </a:r>
            <a:endParaRPr lang="zh-CN" altLang="en-US" sz="6000" b="1" dirty="0">
              <a:solidFill>
                <a:schemeClr val="bg1"/>
              </a:solidFill>
              <a:latin typeface="Noto Sans S Chinese Bold" panose="020B0800000000000000" pitchFamily="34" charset="-122"/>
              <a:ea typeface="Noto Sans S Chinese Bold" panose="020B0800000000000000" pitchFamily="34" charset="-122"/>
            </a:endParaRPr>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t="17572" b="10562"/>
          <a:stretch>
            <a:fillRect/>
          </a:stretch>
        </p:blipFill>
        <p:spPr>
          <a:xfrm>
            <a:off x="2076043" y="1007776"/>
            <a:ext cx="5008938" cy="48424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anim calcmode="lin" valueType="num">
                                      <p:cBhvr>
                                        <p:cTn id="23" dur="500" fill="hold"/>
                                        <p:tgtEl>
                                          <p:spTgt spid="13"/>
                                        </p:tgtEl>
                                        <p:attrNameLst>
                                          <p:attrName>ppt_x</p:attrName>
                                        </p:attrNameLst>
                                      </p:cBhvr>
                                      <p:tavLst>
                                        <p:tav tm="0">
                                          <p:val>
                                            <p:strVal val="#ppt_x"/>
                                          </p:val>
                                        </p:tav>
                                        <p:tav tm="100000">
                                          <p:val>
                                            <p:strVal val="#ppt_x"/>
                                          </p:val>
                                        </p:tav>
                                      </p:tavLst>
                                    </p:anim>
                                    <p:anim calcmode="lin" valueType="num">
                                      <p:cBhvr>
                                        <p:cTn id="24" dur="500" fill="hold"/>
                                        <p:tgtEl>
                                          <p:spTgt spid="13"/>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1" grpId="0"/>
      <p:bldP spid="15"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0" y="0"/>
            <a:ext cx="12192000" cy="6972162"/>
            <a:chOff x="0" y="0"/>
            <a:chExt cx="12192000" cy="6972162"/>
          </a:xfrm>
        </p:grpSpPr>
        <p:sp>
          <p:nvSpPr>
            <p:cNvPr id="38" name="矩形 37"/>
            <p:cNvSpPr/>
            <p:nvPr/>
          </p:nvSpPr>
          <p:spPr>
            <a:xfrm>
              <a:off x="0" y="0"/>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p:cNvSpPr/>
            <p:nvPr/>
          </p:nvSpPr>
          <p:spPr>
            <a:xfrm>
              <a:off x="254000" y="1054100"/>
              <a:ext cx="11684000" cy="557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文本框 39"/>
            <p:cNvSpPr txBox="1"/>
            <p:nvPr/>
          </p:nvSpPr>
          <p:spPr>
            <a:xfrm>
              <a:off x="4582756" y="271778"/>
              <a:ext cx="3026488" cy="553998"/>
            </a:xfrm>
            <a:prstGeom prst="rect">
              <a:avLst/>
            </a:prstGeom>
            <a:noFill/>
          </p:spPr>
          <p:txBody>
            <a:bodyPr wrap="square" rtlCol="0">
              <a:spAutoFit/>
            </a:bodyPr>
            <a:lstStyle/>
            <a:p>
              <a:pPr algn="dist"/>
              <a:r>
                <a:rPr lang="zh-CN" altLang="en-US" sz="3000" b="1" spc="600" dirty="0">
                  <a:solidFill>
                    <a:schemeClr val="bg1"/>
                  </a:solidFill>
                  <a:latin typeface="Noto Sans S Chinese Bold" panose="020B0800000000000000" pitchFamily="34" charset="-122"/>
                  <a:ea typeface="Noto Sans S Chinese Bold" panose="020B0800000000000000" pitchFamily="34" charset="-122"/>
                </a:rPr>
                <a:t>发展方向</a:t>
              </a:r>
              <a:endParaRPr lang="zh-CN" altLang="en-US" sz="3000" b="1" spc="600" dirty="0">
                <a:solidFill>
                  <a:schemeClr val="bg1"/>
                </a:solidFill>
                <a:latin typeface="Noto Sans S Chinese Bold" panose="020B0800000000000000" pitchFamily="34" charset="-122"/>
                <a:ea typeface="Noto Sans S Chinese Bold" panose="020B0800000000000000" pitchFamily="34" charset="-122"/>
              </a:endParaRPr>
            </a:p>
          </p:txBody>
        </p:sp>
        <p:pic>
          <p:nvPicPr>
            <p:cNvPr id="41" name="图片 40"/>
            <p:cNvPicPr>
              <a:picLocks noChangeAspect="1"/>
            </p:cNvPicPr>
            <p:nvPr/>
          </p:nvPicPr>
          <p:blipFill rotWithShape="1">
            <a:blip r:embed="rId1">
              <a:extLst>
                <a:ext uri="{28A0092B-C50C-407E-A947-70E740481C1C}">
                  <a14:useLocalDpi xmlns:a14="http://schemas.microsoft.com/office/drawing/2010/main" val="0"/>
                </a:ext>
              </a:extLst>
            </a:blip>
            <a:srcRect t="17572" b="10562"/>
            <a:stretch>
              <a:fillRect/>
            </a:stretch>
          </p:blipFill>
          <p:spPr>
            <a:xfrm>
              <a:off x="10411431" y="5250777"/>
              <a:ext cx="1780569" cy="1721385"/>
            </a:xfrm>
            <a:prstGeom prst="rect">
              <a:avLst/>
            </a:prstGeom>
          </p:spPr>
        </p:pic>
      </p:grpSp>
      <p:grpSp>
        <p:nvGrpSpPr>
          <p:cNvPr id="9" name="组合 8"/>
          <p:cNvGrpSpPr/>
          <p:nvPr/>
        </p:nvGrpSpPr>
        <p:grpSpPr>
          <a:xfrm>
            <a:off x="1042411" y="2368550"/>
            <a:ext cx="4710689" cy="704850"/>
            <a:chOff x="1042411" y="2228850"/>
            <a:chExt cx="4710689" cy="704850"/>
          </a:xfrm>
          <a:gradFill>
            <a:gsLst>
              <a:gs pos="17000">
                <a:srgbClr val="54A1E3"/>
              </a:gs>
              <a:gs pos="74000">
                <a:srgbClr val="657DFB"/>
              </a:gs>
            </a:gsLst>
            <a:lin ang="2700000" scaled="0"/>
          </a:gradFill>
        </p:grpSpPr>
        <p:sp>
          <p:nvSpPr>
            <p:cNvPr id="13" name="任意多边形: 形状 12"/>
            <p:cNvSpPr/>
            <p:nvPr/>
          </p:nvSpPr>
          <p:spPr>
            <a:xfrm>
              <a:off x="1042411" y="2228850"/>
              <a:ext cx="4710689" cy="704850"/>
            </a:xfrm>
            <a:custGeom>
              <a:avLst/>
              <a:gdLst>
                <a:gd name="connsiteX0" fmla="*/ 691139 w 4710689"/>
                <a:gd name="connsiteY0" fmla="*/ 0 h 704850"/>
                <a:gd name="connsiteX1" fmla="*/ 4358264 w 4710689"/>
                <a:gd name="connsiteY1" fmla="*/ 0 h 704850"/>
                <a:gd name="connsiteX2" fmla="*/ 4710689 w 4710689"/>
                <a:gd name="connsiteY2" fmla="*/ 352425 h 704850"/>
                <a:gd name="connsiteX3" fmla="*/ 4358264 w 4710689"/>
                <a:gd name="connsiteY3" fmla="*/ 704850 h 704850"/>
                <a:gd name="connsiteX4" fmla="*/ 691139 w 4710689"/>
                <a:gd name="connsiteY4" fmla="*/ 704850 h 704850"/>
                <a:gd name="connsiteX5" fmla="*/ 352425 w 4710689"/>
                <a:gd name="connsiteY5" fmla="*/ 0 h 704850"/>
                <a:gd name="connsiteX6" fmla="*/ 633989 w 4710689"/>
                <a:gd name="connsiteY6" fmla="*/ 0 h 704850"/>
                <a:gd name="connsiteX7" fmla="*/ 633989 w 4710689"/>
                <a:gd name="connsiteY7" fmla="*/ 704850 h 704850"/>
                <a:gd name="connsiteX8" fmla="*/ 352425 w 4710689"/>
                <a:gd name="connsiteY8" fmla="*/ 704850 h 704850"/>
                <a:gd name="connsiteX9" fmla="*/ 0 w 4710689"/>
                <a:gd name="connsiteY9" fmla="*/ 352425 h 704850"/>
                <a:gd name="connsiteX10" fmla="*/ 352425 w 4710689"/>
                <a:gd name="connsiteY10"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10689" h="704850">
                  <a:moveTo>
                    <a:pt x="691139" y="0"/>
                  </a:moveTo>
                  <a:lnTo>
                    <a:pt x="4358264" y="0"/>
                  </a:lnTo>
                  <a:cubicBezTo>
                    <a:pt x="4552903" y="0"/>
                    <a:pt x="4710689" y="157786"/>
                    <a:pt x="4710689" y="352425"/>
                  </a:cubicBezTo>
                  <a:cubicBezTo>
                    <a:pt x="4710689" y="547064"/>
                    <a:pt x="4552903" y="704850"/>
                    <a:pt x="4358264" y="704850"/>
                  </a:cubicBezTo>
                  <a:lnTo>
                    <a:pt x="691139" y="704850"/>
                  </a:lnTo>
                  <a:close/>
                  <a:moveTo>
                    <a:pt x="352425" y="0"/>
                  </a:moveTo>
                  <a:lnTo>
                    <a:pt x="633989" y="0"/>
                  </a:lnTo>
                  <a:lnTo>
                    <a:pt x="633989" y="704850"/>
                  </a:lnTo>
                  <a:lnTo>
                    <a:pt x="352425" y="704850"/>
                  </a:lnTo>
                  <a:cubicBezTo>
                    <a:pt x="157786" y="704850"/>
                    <a:pt x="0" y="547064"/>
                    <a:pt x="0" y="352425"/>
                  </a:cubicBezTo>
                  <a:cubicBezTo>
                    <a:pt x="0" y="157786"/>
                    <a:pt x="157786" y="0"/>
                    <a:pt x="35242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Noto Sans S Chinese Bold" panose="020B0800000000000000" pitchFamily="34" charset="-122"/>
                  <a:ea typeface="Noto Sans S Chinese Bold" panose="020B0800000000000000" pitchFamily="34" charset="-122"/>
                </a:rPr>
                <a:t>语音合成</a:t>
              </a:r>
              <a:r>
                <a:rPr lang="en-US" altLang="zh-CN" dirty="0">
                  <a:latin typeface="Noto Sans S Chinese Bold" panose="020B0800000000000000" pitchFamily="34" charset="-122"/>
                  <a:ea typeface="Noto Sans S Chinese Bold" panose="020B0800000000000000" pitchFamily="34" charset="-122"/>
                </a:rPr>
                <a:t>/</a:t>
              </a:r>
              <a:r>
                <a:rPr lang="zh-CN" altLang="en-US" dirty="0">
                  <a:latin typeface="Noto Sans S Chinese Bold" panose="020B0800000000000000" pitchFamily="34" charset="-122"/>
                  <a:ea typeface="Noto Sans S Chinese Bold" panose="020B0800000000000000" pitchFamily="34" charset="-122"/>
                </a:rPr>
                <a:t>语音识别</a:t>
              </a:r>
              <a:endParaRPr lang="zh-CN" altLang="en-US" dirty="0">
                <a:latin typeface="Noto Sans S Chinese Bold" panose="020B0800000000000000" pitchFamily="34" charset="-122"/>
                <a:ea typeface="Noto Sans S Chinese Bold" panose="020B0800000000000000" pitchFamily="34" charset="-122"/>
              </a:endParaRPr>
            </a:p>
          </p:txBody>
        </p:sp>
        <p:sp>
          <p:nvSpPr>
            <p:cNvPr id="14" name="矩形 13"/>
            <p:cNvSpPr/>
            <p:nvPr/>
          </p:nvSpPr>
          <p:spPr>
            <a:xfrm>
              <a:off x="1225193" y="2427386"/>
              <a:ext cx="290464" cy="307777"/>
            </a:xfrm>
            <a:prstGeom prst="rect">
              <a:avLst/>
            </a:prstGeom>
            <a:grpFill/>
          </p:spPr>
          <p:txBody>
            <a:bodyPr wrap="none">
              <a:spAutoFit/>
            </a:bodyPr>
            <a:lstStyle/>
            <a:p>
              <a:pPr algn="ctr"/>
              <a:r>
                <a:rPr lang="en-US" altLang="zh-CN" sz="1400" dirty="0">
                  <a:solidFill>
                    <a:schemeClr val="bg1"/>
                  </a:solidFill>
                  <a:latin typeface="Noto Sans S Chinese Bold" panose="020B0800000000000000" pitchFamily="34" charset="-122"/>
                  <a:ea typeface="Noto Sans S Chinese Bold" panose="020B0800000000000000" pitchFamily="34" charset="-122"/>
                </a:rPr>
                <a:t>1</a:t>
              </a:r>
              <a:endParaRPr lang="zh-CN" altLang="en-US" sz="1400" dirty="0">
                <a:solidFill>
                  <a:schemeClr val="bg1"/>
                </a:solidFill>
                <a:latin typeface="Noto Sans S Chinese Bold" panose="020B0800000000000000" pitchFamily="34" charset="-122"/>
                <a:ea typeface="Noto Sans S Chinese Bold" panose="020B0800000000000000" pitchFamily="34" charset="-122"/>
              </a:endParaRPr>
            </a:p>
          </p:txBody>
        </p:sp>
      </p:grpSp>
      <p:grpSp>
        <p:nvGrpSpPr>
          <p:cNvPr id="16" name="组合 15"/>
          <p:cNvGrpSpPr/>
          <p:nvPr/>
        </p:nvGrpSpPr>
        <p:grpSpPr>
          <a:xfrm>
            <a:off x="6438900" y="2368550"/>
            <a:ext cx="4710689" cy="704850"/>
            <a:chOff x="6438900" y="2228850"/>
            <a:chExt cx="4710689" cy="704850"/>
          </a:xfrm>
          <a:gradFill>
            <a:gsLst>
              <a:gs pos="17000">
                <a:srgbClr val="54A1E3"/>
              </a:gs>
              <a:gs pos="74000">
                <a:srgbClr val="657DFB"/>
              </a:gs>
            </a:gsLst>
            <a:lin ang="2700000" scaled="0"/>
          </a:gradFill>
        </p:grpSpPr>
        <p:sp>
          <p:nvSpPr>
            <p:cNvPr id="18" name="任意多边形: 形状 17"/>
            <p:cNvSpPr/>
            <p:nvPr/>
          </p:nvSpPr>
          <p:spPr>
            <a:xfrm>
              <a:off x="6438900" y="2228850"/>
              <a:ext cx="4710689" cy="704850"/>
            </a:xfrm>
            <a:custGeom>
              <a:avLst/>
              <a:gdLst>
                <a:gd name="connsiteX0" fmla="*/ 691139 w 4710689"/>
                <a:gd name="connsiteY0" fmla="*/ 0 h 704850"/>
                <a:gd name="connsiteX1" fmla="*/ 4358264 w 4710689"/>
                <a:gd name="connsiteY1" fmla="*/ 0 h 704850"/>
                <a:gd name="connsiteX2" fmla="*/ 4710689 w 4710689"/>
                <a:gd name="connsiteY2" fmla="*/ 352425 h 704850"/>
                <a:gd name="connsiteX3" fmla="*/ 4358264 w 4710689"/>
                <a:gd name="connsiteY3" fmla="*/ 704850 h 704850"/>
                <a:gd name="connsiteX4" fmla="*/ 691139 w 4710689"/>
                <a:gd name="connsiteY4" fmla="*/ 704850 h 704850"/>
                <a:gd name="connsiteX5" fmla="*/ 352425 w 4710689"/>
                <a:gd name="connsiteY5" fmla="*/ 0 h 704850"/>
                <a:gd name="connsiteX6" fmla="*/ 633989 w 4710689"/>
                <a:gd name="connsiteY6" fmla="*/ 0 h 704850"/>
                <a:gd name="connsiteX7" fmla="*/ 633989 w 4710689"/>
                <a:gd name="connsiteY7" fmla="*/ 704850 h 704850"/>
                <a:gd name="connsiteX8" fmla="*/ 352425 w 4710689"/>
                <a:gd name="connsiteY8" fmla="*/ 704850 h 704850"/>
                <a:gd name="connsiteX9" fmla="*/ 0 w 4710689"/>
                <a:gd name="connsiteY9" fmla="*/ 352425 h 704850"/>
                <a:gd name="connsiteX10" fmla="*/ 352425 w 4710689"/>
                <a:gd name="connsiteY10"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10689" h="704850">
                  <a:moveTo>
                    <a:pt x="691139" y="0"/>
                  </a:moveTo>
                  <a:lnTo>
                    <a:pt x="4358264" y="0"/>
                  </a:lnTo>
                  <a:cubicBezTo>
                    <a:pt x="4552903" y="0"/>
                    <a:pt x="4710689" y="157786"/>
                    <a:pt x="4710689" y="352425"/>
                  </a:cubicBezTo>
                  <a:cubicBezTo>
                    <a:pt x="4710689" y="547064"/>
                    <a:pt x="4552903" y="704850"/>
                    <a:pt x="4358264" y="704850"/>
                  </a:cubicBezTo>
                  <a:lnTo>
                    <a:pt x="691139" y="704850"/>
                  </a:lnTo>
                  <a:close/>
                  <a:moveTo>
                    <a:pt x="352425" y="0"/>
                  </a:moveTo>
                  <a:lnTo>
                    <a:pt x="633989" y="0"/>
                  </a:lnTo>
                  <a:lnTo>
                    <a:pt x="633989" y="704850"/>
                  </a:lnTo>
                  <a:lnTo>
                    <a:pt x="352425" y="704850"/>
                  </a:lnTo>
                  <a:cubicBezTo>
                    <a:pt x="157786" y="704850"/>
                    <a:pt x="0" y="547064"/>
                    <a:pt x="0" y="352425"/>
                  </a:cubicBezTo>
                  <a:cubicBezTo>
                    <a:pt x="0" y="157786"/>
                    <a:pt x="157786" y="0"/>
                    <a:pt x="35242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Noto Sans S Chinese Bold" panose="020B0800000000000000" pitchFamily="34" charset="-122"/>
                  <a:ea typeface="Noto Sans S Chinese Bold" panose="020B0800000000000000" pitchFamily="34" charset="-122"/>
                </a:rPr>
                <a:t>中文分词</a:t>
              </a:r>
              <a:r>
                <a:rPr lang="en-US" altLang="zh-CN" dirty="0">
                  <a:latin typeface="Noto Sans S Chinese Bold" panose="020B0800000000000000" pitchFamily="34" charset="-122"/>
                  <a:ea typeface="Noto Sans S Chinese Bold" panose="020B0800000000000000" pitchFamily="34" charset="-122"/>
                </a:rPr>
                <a:t>/</a:t>
              </a:r>
              <a:r>
                <a:rPr lang="zh-CN" altLang="en-US" dirty="0">
                  <a:latin typeface="Noto Sans S Chinese Bold" panose="020B0800000000000000" pitchFamily="34" charset="-122"/>
                  <a:ea typeface="Noto Sans S Chinese Bold" panose="020B0800000000000000" pitchFamily="34" charset="-122"/>
                </a:rPr>
                <a:t>词性标注</a:t>
              </a:r>
              <a:endParaRPr lang="zh-CN" altLang="en-US" dirty="0">
                <a:latin typeface="Noto Sans S Chinese Bold" panose="020B0800000000000000" pitchFamily="34" charset="-122"/>
                <a:ea typeface="Noto Sans S Chinese Bold" panose="020B0800000000000000" pitchFamily="34" charset="-122"/>
              </a:endParaRPr>
            </a:p>
          </p:txBody>
        </p:sp>
        <p:sp>
          <p:nvSpPr>
            <p:cNvPr id="19" name="矩形 18"/>
            <p:cNvSpPr/>
            <p:nvPr/>
          </p:nvSpPr>
          <p:spPr>
            <a:xfrm>
              <a:off x="6619300" y="2427386"/>
              <a:ext cx="295274" cy="307777"/>
            </a:xfrm>
            <a:prstGeom prst="rect">
              <a:avLst/>
            </a:prstGeom>
            <a:grpFill/>
          </p:spPr>
          <p:txBody>
            <a:bodyPr wrap="none">
              <a:spAutoFit/>
            </a:bodyPr>
            <a:lstStyle/>
            <a:p>
              <a:pPr algn="ctr"/>
              <a:r>
                <a:rPr lang="en-US" altLang="zh-CN" sz="1400" b="1" dirty="0">
                  <a:solidFill>
                    <a:schemeClr val="bg1"/>
                  </a:solidFill>
                  <a:latin typeface="Noto Sans S Chinese Bold" panose="020B0800000000000000" pitchFamily="34" charset="-122"/>
                  <a:ea typeface="Noto Sans S Chinese Bold" panose="020B0800000000000000" pitchFamily="34" charset="-122"/>
                </a:rPr>
                <a:t>4</a:t>
              </a:r>
              <a:endParaRPr lang="zh-CN" altLang="en-US" sz="1400" dirty="0">
                <a:latin typeface="Noto Sans S Chinese Bold" panose="020B0800000000000000" pitchFamily="34" charset="-122"/>
                <a:ea typeface="Noto Sans S Chinese Bold" panose="020B0800000000000000" pitchFamily="34" charset="-122"/>
              </a:endParaRPr>
            </a:p>
          </p:txBody>
        </p:sp>
      </p:grpSp>
      <p:grpSp>
        <p:nvGrpSpPr>
          <p:cNvPr id="21" name="组合 20"/>
          <p:cNvGrpSpPr/>
          <p:nvPr/>
        </p:nvGrpSpPr>
        <p:grpSpPr>
          <a:xfrm>
            <a:off x="1042411" y="3540125"/>
            <a:ext cx="4710689" cy="704850"/>
            <a:chOff x="1042411" y="3400425"/>
            <a:chExt cx="4710689" cy="704850"/>
          </a:xfrm>
          <a:gradFill>
            <a:gsLst>
              <a:gs pos="17000">
                <a:srgbClr val="54A1E3"/>
              </a:gs>
              <a:gs pos="74000">
                <a:srgbClr val="657DFB"/>
              </a:gs>
            </a:gsLst>
            <a:lin ang="2700000" scaled="0"/>
          </a:gradFill>
        </p:grpSpPr>
        <p:sp>
          <p:nvSpPr>
            <p:cNvPr id="22" name="任意多边形: 形状 21"/>
            <p:cNvSpPr/>
            <p:nvPr/>
          </p:nvSpPr>
          <p:spPr>
            <a:xfrm>
              <a:off x="1042411" y="3400425"/>
              <a:ext cx="4710689" cy="704850"/>
            </a:xfrm>
            <a:custGeom>
              <a:avLst/>
              <a:gdLst>
                <a:gd name="connsiteX0" fmla="*/ 691139 w 4710689"/>
                <a:gd name="connsiteY0" fmla="*/ 0 h 704850"/>
                <a:gd name="connsiteX1" fmla="*/ 4358264 w 4710689"/>
                <a:gd name="connsiteY1" fmla="*/ 0 h 704850"/>
                <a:gd name="connsiteX2" fmla="*/ 4710689 w 4710689"/>
                <a:gd name="connsiteY2" fmla="*/ 352425 h 704850"/>
                <a:gd name="connsiteX3" fmla="*/ 4358264 w 4710689"/>
                <a:gd name="connsiteY3" fmla="*/ 704850 h 704850"/>
                <a:gd name="connsiteX4" fmla="*/ 691139 w 4710689"/>
                <a:gd name="connsiteY4" fmla="*/ 704850 h 704850"/>
                <a:gd name="connsiteX5" fmla="*/ 352425 w 4710689"/>
                <a:gd name="connsiteY5" fmla="*/ 0 h 704850"/>
                <a:gd name="connsiteX6" fmla="*/ 633989 w 4710689"/>
                <a:gd name="connsiteY6" fmla="*/ 0 h 704850"/>
                <a:gd name="connsiteX7" fmla="*/ 633989 w 4710689"/>
                <a:gd name="connsiteY7" fmla="*/ 704850 h 704850"/>
                <a:gd name="connsiteX8" fmla="*/ 352425 w 4710689"/>
                <a:gd name="connsiteY8" fmla="*/ 704850 h 704850"/>
                <a:gd name="connsiteX9" fmla="*/ 0 w 4710689"/>
                <a:gd name="connsiteY9" fmla="*/ 352425 h 704850"/>
                <a:gd name="connsiteX10" fmla="*/ 352425 w 4710689"/>
                <a:gd name="connsiteY10"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10689" h="704850">
                  <a:moveTo>
                    <a:pt x="691139" y="0"/>
                  </a:moveTo>
                  <a:lnTo>
                    <a:pt x="4358264" y="0"/>
                  </a:lnTo>
                  <a:cubicBezTo>
                    <a:pt x="4552903" y="0"/>
                    <a:pt x="4710689" y="157786"/>
                    <a:pt x="4710689" y="352425"/>
                  </a:cubicBezTo>
                  <a:cubicBezTo>
                    <a:pt x="4710689" y="547064"/>
                    <a:pt x="4552903" y="704850"/>
                    <a:pt x="4358264" y="704850"/>
                  </a:cubicBezTo>
                  <a:lnTo>
                    <a:pt x="691139" y="704850"/>
                  </a:lnTo>
                  <a:close/>
                  <a:moveTo>
                    <a:pt x="352425" y="0"/>
                  </a:moveTo>
                  <a:lnTo>
                    <a:pt x="633989" y="0"/>
                  </a:lnTo>
                  <a:lnTo>
                    <a:pt x="633989" y="704850"/>
                  </a:lnTo>
                  <a:lnTo>
                    <a:pt x="352425" y="704850"/>
                  </a:lnTo>
                  <a:cubicBezTo>
                    <a:pt x="157786" y="704850"/>
                    <a:pt x="0" y="547064"/>
                    <a:pt x="0" y="352425"/>
                  </a:cubicBezTo>
                  <a:cubicBezTo>
                    <a:pt x="0" y="157786"/>
                    <a:pt x="157786" y="0"/>
                    <a:pt x="35242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Noto Sans S Chinese Bold" panose="020B0800000000000000" pitchFamily="34" charset="-122"/>
                  <a:ea typeface="Noto Sans S Chinese Bold" panose="020B0800000000000000" pitchFamily="34" charset="-122"/>
                </a:rPr>
                <a:t>信息检索</a:t>
              </a:r>
              <a:r>
                <a:rPr lang="en-US" altLang="zh-CN" dirty="0">
                  <a:latin typeface="Noto Sans S Chinese Bold" panose="020B0800000000000000" pitchFamily="34" charset="-122"/>
                  <a:ea typeface="Noto Sans S Chinese Bold" panose="020B0800000000000000" pitchFamily="34" charset="-122"/>
                </a:rPr>
                <a:t>/</a:t>
              </a:r>
              <a:r>
                <a:rPr lang="zh-CN" altLang="en-US" dirty="0">
                  <a:latin typeface="Noto Sans S Chinese Bold" panose="020B0800000000000000" pitchFamily="34" charset="-122"/>
                  <a:ea typeface="Noto Sans S Chinese Bold" panose="020B0800000000000000" pitchFamily="34" charset="-122"/>
                </a:rPr>
                <a:t>信息抽取</a:t>
              </a:r>
              <a:endParaRPr lang="zh-CN" altLang="en-US" dirty="0">
                <a:latin typeface="Noto Sans S Chinese Bold" panose="020B0800000000000000" pitchFamily="34" charset="-122"/>
                <a:ea typeface="Noto Sans S Chinese Bold" panose="020B0800000000000000" pitchFamily="34" charset="-122"/>
              </a:endParaRPr>
            </a:p>
          </p:txBody>
        </p:sp>
        <p:sp>
          <p:nvSpPr>
            <p:cNvPr id="23" name="矩形 22"/>
            <p:cNvSpPr/>
            <p:nvPr/>
          </p:nvSpPr>
          <p:spPr>
            <a:xfrm>
              <a:off x="1222788" y="3616524"/>
              <a:ext cx="295274" cy="307777"/>
            </a:xfrm>
            <a:prstGeom prst="rect">
              <a:avLst/>
            </a:prstGeom>
            <a:grpFill/>
          </p:spPr>
          <p:txBody>
            <a:bodyPr wrap="none">
              <a:spAutoFit/>
            </a:bodyPr>
            <a:lstStyle/>
            <a:p>
              <a:pPr algn="ctr"/>
              <a:r>
                <a:rPr lang="en-US" altLang="zh-CN" sz="1400" b="1" dirty="0">
                  <a:solidFill>
                    <a:schemeClr val="bg1"/>
                  </a:solidFill>
                  <a:latin typeface="Noto Sans S Chinese Bold" panose="020B0800000000000000" pitchFamily="34" charset="-122"/>
                  <a:ea typeface="Noto Sans S Chinese Bold" panose="020B0800000000000000" pitchFamily="34" charset="-122"/>
                </a:rPr>
                <a:t>2</a:t>
              </a:r>
              <a:endParaRPr lang="zh-CN" altLang="en-US" sz="1400" dirty="0">
                <a:latin typeface="Noto Sans S Chinese Bold" panose="020B0800000000000000" pitchFamily="34" charset="-122"/>
                <a:ea typeface="Noto Sans S Chinese Bold" panose="020B0800000000000000" pitchFamily="34" charset="-122"/>
              </a:endParaRPr>
            </a:p>
          </p:txBody>
        </p:sp>
      </p:grpSp>
      <p:grpSp>
        <p:nvGrpSpPr>
          <p:cNvPr id="25" name="组合 24"/>
          <p:cNvGrpSpPr/>
          <p:nvPr/>
        </p:nvGrpSpPr>
        <p:grpSpPr>
          <a:xfrm>
            <a:off x="6438900" y="3540125"/>
            <a:ext cx="4710689" cy="704850"/>
            <a:chOff x="6438900" y="3400425"/>
            <a:chExt cx="4710689" cy="704850"/>
          </a:xfrm>
          <a:gradFill>
            <a:gsLst>
              <a:gs pos="17000">
                <a:srgbClr val="54A1E3"/>
              </a:gs>
              <a:gs pos="74000">
                <a:srgbClr val="657DFB"/>
              </a:gs>
            </a:gsLst>
            <a:lin ang="2700000" scaled="0"/>
          </a:gradFill>
        </p:grpSpPr>
        <p:sp>
          <p:nvSpPr>
            <p:cNvPr id="26" name="任意多边形: 形状 25"/>
            <p:cNvSpPr/>
            <p:nvPr/>
          </p:nvSpPr>
          <p:spPr>
            <a:xfrm>
              <a:off x="6438900" y="3400425"/>
              <a:ext cx="4710689" cy="704850"/>
            </a:xfrm>
            <a:custGeom>
              <a:avLst/>
              <a:gdLst>
                <a:gd name="connsiteX0" fmla="*/ 691139 w 4710689"/>
                <a:gd name="connsiteY0" fmla="*/ 0 h 704850"/>
                <a:gd name="connsiteX1" fmla="*/ 4358264 w 4710689"/>
                <a:gd name="connsiteY1" fmla="*/ 0 h 704850"/>
                <a:gd name="connsiteX2" fmla="*/ 4710689 w 4710689"/>
                <a:gd name="connsiteY2" fmla="*/ 352425 h 704850"/>
                <a:gd name="connsiteX3" fmla="*/ 4358264 w 4710689"/>
                <a:gd name="connsiteY3" fmla="*/ 704850 h 704850"/>
                <a:gd name="connsiteX4" fmla="*/ 691139 w 4710689"/>
                <a:gd name="connsiteY4" fmla="*/ 704850 h 704850"/>
                <a:gd name="connsiteX5" fmla="*/ 352425 w 4710689"/>
                <a:gd name="connsiteY5" fmla="*/ 0 h 704850"/>
                <a:gd name="connsiteX6" fmla="*/ 633989 w 4710689"/>
                <a:gd name="connsiteY6" fmla="*/ 0 h 704850"/>
                <a:gd name="connsiteX7" fmla="*/ 633989 w 4710689"/>
                <a:gd name="connsiteY7" fmla="*/ 704850 h 704850"/>
                <a:gd name="connsiteX8" fmla="*/ 352425 w 4710689"/>
                <a:gd name="connsiteY8" fmla="*/ 704850 h 704850"/>
                <a:gd name="connsiteX9" fmla="*/ 0 w 4710689"/>
                <a:gd name="connsiteY9" fmla="*/ 352425 h 704850"/>
                <a:gd name="connsiteX10" fmla="*/ 352425 w 4710689"/>
                <a:gd name="connsiteY10"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10689" h="704850">
                  <a:moveTo>
                    <a:pt x="691139" y="0"/>
                  </a:moveTo>
                  <a:lnTo>
                    <a:pt x="4358264" y="0"/>
                  </a:lnTo>
                  <a:cubicBezTo>
                    <a:pt x="4552903" y="0"/>
                    <a:pt x="4710689" y="157786"/>
                    <a:pt x="4710689" y="352425"/>
                  </a:cubicBezTo>
                  <a:cubicBezTo>
                    <a:pt x="4710689" y="547064"/>
                    <a:pt x="4552903" y="704850"/>
                    <a:pt x="4358264" y="704850"/>
                  </a:cubicBezTo>
                  <a:lnTo>
                    <a:pt x="691139" y="704850"/>
                  </a:lnTo>
                  <a:close/>
                  <a:moveTo>
                    <a:pt x="352425" y="0"/>
                  </a:moveTo>
                  <a:lnTo>
                    <a:pt x="633989" y="0"/>
                  </a:lnTo>
                  <a:lnTo>
                    <a:pt x="633989" y="704850"/>
                  </a:lnTo>
                  <a:lnTo>
                    <a:pt x="352425" y="704850"/>
                  </a:lnTo>
                  <a:cubicBezTo>
                    <a:pt x="157786" y="704850"/>
                    <a:pt x="0" y="547064"/>
                    <a:pt x="0" y="352425"/>
                  </a:cubicBezTo>
                  <a:cubicBezTo>
                    <a:pt x="0" y="157786"/>
                    <a:pt x="157786" y="0"/>
                    <a:pt x="35242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Noto Sans S Chinese Bold" panose="020B0800000000000000" pitchFamily="34" charset="-122"/>
                  <a:ea typeface="Noto Sans S Chinese Bold" panose="020B0800000000000000" pitchFamily="34" charset="-122"/>
                </a:rPr>
                <a:t>文字校对</a:t>
              </a:r>
              <a:r>
                <a:rPr lang="en-US" altLang="zh-CN" dirty="0">
                  <a:latin typeface="Noto Sans S Chinese Bold" panose="020B0800000000000000" pitchFamily="34" charset="-122"/>
                  <a:ea typeface="Noto Sans S Chinese Bold" panose="020B0800000000000000" pitchFamily="34" charset="-122"/>
                </a:rPr>
                <a:t>/</a:t>
              </a:r>
              <a:r>
                <a:rPr lang="zh-CN" altLang="en-US" dirty="0">
                  <a:latin typeface="Noto Sans S Chinese Bold" panose="020B0800000000000000" pitchFamily="34" charset="-122"/>
                  <a:ea typeface="Noto Sans S Chinese Bold" panose="020B0800000000000000" pitchFamily="34" charset="-122"/>
                </a:rPr>
                <a:t>文本分类</a:t>
              </a:r>
              <a:endParaRPr lang="zh-CN" altLang="en-US" dirty="0">
                <a:latin typeface="Noto Sans S Chinese Bold" panose="020B0800000000000000" pitchFamily="34" charset="-122"/>
                <a:ea typeface="Noto Sans S Chinese Bold" panose="020B0800000000000000" pitchFamily="34" charset="-122"/>
              </a:endParaRPr>
            </a:p>
          </p:txBody>
        </p:sp>
        <p:sp>
          <p:nvSpPr>
            <p:cNvPr id="27" name="矩形 26"/>
            <p:cNvSpPr/>
            <p:nvPr/>
          </p:nvSpPr>
          <p:spPr>
            <a:xfrm>
              <a:off x="6619300" y="3616524"/>
              <a:ext cx="295274" cy="307777"/>
            </a:xfrm>
            <a:prstGeom prst="rect">
              <a:avLst/>
            </a:prstGeom>
            <a:grpFill/>
          </p:spPr>
          <p:txBody>
            <a:bodyPr wrap="none">
              <a:spAutoFit/>
            </a:bodyPr>
            <a:lstStyle/>
            <a:p>
              <a:pPr algn="ctr"/>
              <a:r>
                <a:rPr lang="en-US" altLang="zh-CN" sz="1400" b="1" dirty="0">
                  <a:solidFill>
                    <a:schemeClr val="bg1"/>
                  </a:solidFill>
                  <a:latin typeface="Noto Sans S Chinese Bold" panose="020B0800000000000000" pitchFamily="34" charset="-122"/>
                  <a:ea typeface="Noto Sans S Chinese Bold" panose="020B0800000000000000" pitchFamily="34" charset="-122"/>
                </a:rPr>
                <a:t>5</a:t>
              </a:r>
              <a:endParaRPr lang="zh-CN" altLang="en-US" sz="1400" dirty="0">
                <a:latin typeface="Noto Sans S Chinese Bold" panose="020B0800000000000000" pitchFamily="34" charset="-122"/>
                <a:ea typeface="Noto Sans S Chinese Bold" panose="020B0800000000000000" pitchFamily="34" charset="-122"/>
              </a:endParaRPr>
            </a:p>
          </p:txBody>
        </p:sp>
      </p:grpSp>
      <p:grpSp>
        <p:nvGrpSpPr>
          <p:cNvPr id="29" name="组合 28"/>
          <p:cNvGrpSpPr/>
          <p:nvPr/>
        </p:nvGrpSpPr>
        <p:grpSpPr>
          <a:xfrm>
            <a:off x="1042411" y="4711700"/>
            <a:ext cx="4710689" cy="704850"/>
            <a:chOff x="1042411" y="4572000"/>
            <a:chExt cx="4710689" cy="704850"/>
          </a:xfrm>
          <a:gradFill>
            <a:gsLst>
              <a:gs pos="17000">
                <a:srgbClr val="54A1E3"/>
              </a:gs>
              <a:gs pos="74000">
                <a:srgbClr val="657DFB"/>
              </a:gs>
            </a:gsLst>
            <a:lin ang="2700000" scaled="0"/>
          </a:gradFill>
        </p:grpSpPr>
        <p:sp>
          <p:nvSpPr>
            <p:cNvPr id="30" name="任意多边形: 形状 29"/>
            <p:cNvSpPr/>
            <p:nvPr/>
          </p:nvSpPr>
          <p:spPr>
            <a:xfrm>
              <a:off x="1042411" y="4572000"/>
              <a:ext cx="4710689" cy="704850"/>
            </a:xfrm>
            <a:custGeom>
              <a:avLst/>
              <a:gdLst>
                <a:gd name="connsiteX0" fmla="*/ 691139 w 4710689"/>
                <a:gd name="connsiteY0" fmla="*/ 0 h 704850"/>
                <a:gd name="connsiteX1" fmla="*/ 4358264 w 4710689"/>
                <a:gd name="connsiteY1" fmla="*/ 0 h 704850"/>
                <a:gd name="connsiteX2" fmla="*/ 4710689 w 4710689"/>
                <a:gd name="connsiteY2" fmla="*/ 352425 h 704850"/>
                <a:gd name="connsiteX3" fmla="*/ 4358264 w 4710689"/>
                <a:gd name="connsiteY3" fmla="*/ 704850 h 704850"/>
                <a:gd name="connsiteX4" fmla="*/ 691139 w 4710689"/>
                <a:gd name="connsiteY4" fmla="*/ 704850 h 704850"/>
                <a:gd name="connsiteX5" fmla="*/ 352425 w 4710689"/>
                <a:gd name="connsiteY5" fmla="*/ 0 h 704850"/>
                <a:gd name="connsiteX6" fmla="*/ 633989 w 4710689"/>
                <a:gd name="connsiteY6" fmla="*/ 0 h 704850"/>
                <a:gd name="connsiteX7" fmla="*/ 633989 w 4710689"/>
                <a:gd name="connsiteY7" fmla="*/ 704850 h 704850"/>
                <a:gd name="connsiteX8" fmla="*/ 352425 w 4710689"/>
                <a:gd name="connsiteY8" fmla="*/ 704850 h 704850"/>
                <a:gd name="connsiteX9" fmla="*/ 0 w 4710689"/>
                <a:gd name="connsiteY9" fmla="*/ 352425 h 704850"/>
                <a:gd name="connsiteX10" fmla="*/ 352425 w 4710689"/>
                <a:gd name="connsiteY10"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10689" h="704850">
                  <a:moveTo>
                    <a:pt x="691139" y="0"/>
                  </a:moveTo>
                  <a:lnTo>
                    <a:pt x="4358264" y="0"/>
                  </a:lnTo>
                  <a:cubicBezTo>
                    <a:pt x="4552903" y="0"/>
                    <a:pt x="4710689" y="157786"/>
                    <a:pt x="4710689" y="352425"/>
                  </a:cubicBezTo>
                  <a:cubicBezTo>
                    <a:pt x="4710689" y="547064"/>
                    <a:pt x="4552903" y="704850"/>
                    <a:pt x="4358264" y="704850"/>
                  </a:cubicBezTo>
                  <a:lnTo>
                    <a:pt x="691139" y="704850"/>
                  </a:lnTo>
                  <a:close/>
                  <a:moveTo>
                    <a:pt x="352425" y="0"/>
                  </a:moveTo>
                  <a:lnTo>
                    <a:pt x="633989" y="0"/>
                  </a:lnTo>
                  <a:lnTo>
                    <a:pt x="633989" y="704850"/>
                  </a:lnTo>
                  <a:lnTo>
                    <a:pt x="352425" y="704850"/>
                  </a:lnTo>
                  <a:cubicBezTo>
                    <a:pt x="157786" y="704850"/>
                    <a:pt x="0" y="547064"/>
                    <a:pt x="0" y="352425"/>
                  </a:cubicBezTo>
                  <a:cubicBezTo>
                    <a:pt x="0" y="157786"/>
                    <a:pt x="157786" y="0"/>
                    <a:pt x="35242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Noto Sans S Chinese Bold" panose="020B0800000000000000" pitchFamily="34" charset="-122"/>
                  <a:ea typeface="Noto Sans S Chinese Bold" panose="020B0800000000000000" pitchFamily="34" charset="-122"/>
                </a:rPr>
                <a:t>机器翻译</a:t>
              </a:r>
              <a:endParaRPr lang="zh-CN" altLang="en-US" dirty="0">
                <a:latin typeface="Noto Sans S Chinese Bold" panose="020B0800000000000000" pitchFamily="34" charset="-122"/>
                <a:ea typeface="Noto Sans S Chinese Bold" panose="020B0800000000000000" pitchFamily="34" charset="-122"/>
              </a:endParaRPr>
            </a:p>
          </p:txBody>
        </p:sp>
        <p:sp>
          <p:nvSpPr>
            <p:cNvPr id="31" name="矩形 30"/>
            <p:cNvSpPr/>
            <p:nvPr/>
          </p:nvSpPr>
          <p:spPr>
            <a:xfrm>
              <a:off x="1222788" y="4805662"/>
              <a:ext cx="295274" cy="307777"/>
            </a:xfrm>
            <a:prstGeom prst="rect">
              <a:avLst/>
            </a:prstGeom>
            <a:grpFill/>
          </p:spPr>
          <p:txBody>
            <a:bodyPr wrap="none">
              <a:spAutoFit/>
            </a:bodyPr>
            <a:lstStyle/>
            <a:p>
              <a:pPr algn="ctr"/>
              <a:r>
                <a:rPr lang="en-US" altLang="zh-CN" sz="1400" b="1" dirty="0">
                  <a:solidFill>
                    <a:schemeClr val="bg1"/>
                  </a:solidFill>
                  <a:latin typeface="Noto Sans S Chinese Bold" panose="020B0800000000000000" pitchFamily="34" charset="-122"/>
                  <a:ea typeface="Noto Sans S Chinese Bold" panose="020B0800000000000000" pitchFamily="34" charset="-122"/>
                </a:rPr>
                <a:t>3</a:t>
              </a:r>
              <a:endParaRPr lang="zh-CN" altLang="en-US" sz="1400" dirty="0">
                <a:latin typeface="Noto Sans S Chinese Bold" panose="020B0800000000000000" pitchFamily="34" charset="-122"/>
                <a:ea typeface="Noto Sans S Chinese Bold" panose="020B0800000000000000" pitchFamily="34" charset="-122"/>
              </a:endParaRPr>
            </a:p>
          </p:txBody>
        </p:sp>
      </p:grpSp>
      <p:grpSp>
        <p:nvGrpSpPr>
          <p:cNvPr id="33" name="组合 32"/>
          <p:cNvGrpSpPr/>
          <p:nvPr/>
        </p:nvGrpSpPr>
        <p:grpSpPr>
          <a:xfrm>
            <a:off x="6438900" y="4711700"/>
            <a:ext cx="4710689" cy="704850"/>
            <a:chOff x="6438900" y="4572000"/>
            <a:chExt cx="4710689" cy="704850"/>
          </a:xfrm>
          <a:gradFill>
            <a:gsLst>
              <a:gs pos="17000">
                <a:srgbClr val="54A1E3"/>
              </a:gs>
              <a:gs pos="74000">
                <a:srgbClr val="657DFB"/>
              </a:gs>
            </a:gsLst>
            <a:lin ang="2700000" scaled="0"/>
          </a:gradFill>
        </p:grpSpPr>
        <p:sp>
          <p:nvSpPr>
            <p:cNvPr id="34" name="任意多边形: 形状 33"/>
            <p:cNvSpPr/>
            <p:nvPr/>
          </p:nvSpPr>
          <p:spPr>
            <a:xfrm>
              <a:off x="6438900" y="4572000"/>
              <a:ext cx="4710689" cy="704850"/>
            </a:xfrm>
            <a:custGeom>
              <a:avLst/>
              <a:gdLst>
                <a:gd name="connsiteX0" fmla="*/ 691139 w 4710689"/>
                <a:gd name="connsiteY0" fmla="*/ 0 h 704850"/>
                <a:gd name="connsiteX1" fmla="*/ 4358264 w 4710689"/>
                <a:gd name="connsiteY1" fmla="*/ 0 h 704850"/>
                <a:gd name="connsiteX2" fmla="*/ 4710689 w 4710689"/>
                <a:gd name="connsiteY2" fmla="*/ 352425 h 704850"/>
                <a:gd name="connsiteX3" fmla="*/ 4358264 w 4710689"/>
                <a:gd name="connsiteY3" fmla="*/ 704850 h 704850"/>
                <a:gd name="connsiteX4" fmla="*/ 691139 w 4710689"/>
                <a:gd name="connsiteY4" fmla="*/ 704850 h 704850"/>
                <a:gd name="connsiteX5" fmla="*/ 352425 w 4710689"/>
                <a:gd name="connsiteY5" fmla="*/ 0 h 704850"/>
                <a:gd name="connsiteX6" fmla="*/ 633989 w 4710689"/>
                <a:gd name="connsiteY6" fmla="*/ 0 h 704850"/>
                <a:gd name="connsiteX7" fmla="*/ 633989 w 4710689"/>
                <a:gd name="connsiteY7" fmla="*/ 704850 h 704850"/>
                <a:gd name="connsiteX8" fmla="*/ 352425 w 4710689"/>
                <a:gd name="connsiteY8" fmla="*/ 704850 h 704850"/>
                <a:gd name="connsiteX9" fmla="*/ 0 w 4710689"/>
                <a:gd name="connsiteY9" fmla="*/ 352425 h 704850"/>
                <a:gd name="connsiteX10" fmla="*/ 352425 w 4710689"/>
                <a:gd name="connsiteY10"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10689" h="704850">
                  <a:moveTo>
                    <a:pt x="691139" y="0"/>
                  </a:moveTo>
                  <a:lnTo>
                    <a:pt x="4358264" y="0"/>
                  </a:lnTo>
                  <a:cubicBezTo>
                    <a:pt x="4552903" y="0"/>
                    <a:pt x="4710689" y="157786"/>
                    <a:pt x="4710689" y="352425"/>
                  </a:cubicBezTo>
                  <a:cubicBezTo>
                    <a:pt x="4710689" y="547064"/>
                    <a:pt x="4552903" y="704850"/>
                    <a:pt x="4358264" y="704850"/>
                  </a:cubicBezTo>
                  <a:lnTo>
                    <a:pt x="691139" y="704850"/>
                  </a:lnTo>
                  <a:close/>
                  <a:moveTo>
                    <a:pt x="352425" y="0"/>
                  </a:moveTo>
                  <a:lnTo>
                    <a:pt x="633989" y="0"/>
                  </a:lnTo>
                  <a:lnTo>
                    <a:pt x="633989" y="704850"/>
                  </a:lnTo>
                  <a:lnTo>
                    <a:pt x="352425" y="704850"/>
                  </a:lnTo>
                  <a:cubicBezTo>
                    <a:pt x="157786" y="704850"/>
                    <a:pt x="0" y="547064"/>
                    <a:pt x="0" y="352425"/>
                  </a:cubicBezTo>
                  <a:cubicBezTo>
                    <a:pt x="0" y="157786"/>
                    <a:pt x="157786" y="0"/>
                    <a:pt x="35242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Noto Sans S Chinese Bold" panose="020B0800000000000000" pitchFamily="34" charset="-122"/>
                  <a:ea typeface="Noto Sans S Chinese Bold" panose="020B0800000000000000" pitchFamily="34" charset="-122"/>
                </a:rPr>
                <a:t>问答系统</a:t>
              </a:r>
              <a:endParaRPr lang="zh-CN" altLang="en-US" dirty="0">
                <a:latin typeface="Noto Sans S Chinese Bold" panose="020B0800000000000000" pitchFamily="34" charset="-122"/>
                <a:ea typeface="Noto Sans S Chinese Bold" panose="020B0800000000000000" pitchFamily="34" charset="-122"/>
              </a:endParaRPr>
            </a:p>
          </p:txBody>
        </p:sp>
        <p:sp>
          <p:nvSpPr>
            <p:cNvPr id="35" name="矩形 34"/>
            <p:cNvSpPr/>
            <p:nvPr/>
          </p:nvSpPr>
          <p:spPr>
            <a:xfrm>
              <a:off x="6619300" y="4805662"/>
              <a:ext cx="295274" cy="307777"/>
            </a:xfrm>
            <a:prstGeom prst="rect">
              <a:avLst/>
            </a:prstGeom>
            <a:grpFill/>
          </p:spPr>
          <p:txBody>
            <a:bodyPr wrap="none">
              <a:spAutoFit/>
            </a:bodyPr>
            <a:lstStyle/>
            <a:p>
              <a:pPr algn="ctr"/>
              <a:r>
                <a:rPr lang="en-US" altLang="zh-CN" sz="1400" b="1" dirty="0">
                  <a:solidFill>
                    <a:schemeClr val="bg1"/>
                  </a:solidFill>
                  <a:latin typeface="Noto Sans S Chinese Bold" panose="020B0800000000000000" pitchFamily="34" charset="-122"/>
                  <a:ea typeface="Noto Sans S Chinese Bold" panose="020B0800000000000000" pitchFamily="34" charset="-122"/>
                </a:rPr>
                <a:t>6</a:t>
              </a:r>
              <a:endParaRPr lang="zh-CN" altLang="en-US" sz="1400" dirty="0">
                <a:latin typeface="Noto Sans S Chinese Bold" panose="020B0800000000000000" pitchFamily="34" charset="-122"/>
                <a:ea typeface="Noto Sans S Chinese Bold" panose="020B08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ppt_x"/>
                                          </p:val>
                                        </p:tav>
                                        <p:tav tm="100000">
                                          <p:val>
                                            <p:strVal val="#ppt_x"/>
                                          </p:val>
                                        </p:tav>
                                      </p:tavLst>
                                    </p:anim>
                                    <p:anim calcmode="lin" valueType="num">
                                      <p:cBhvr additive="base">
                                        <p:cTn id="3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0" y="0"/>
            <a:ext cx="12192000" cy="6858000"/>
            <a:chOff x="0" y="0"/>
            <a:chExt cx="12192000" cy="6858000"/>
          </a:xfrm>
        </p:grpSpPr>
        <p:sp>
          <p:nvSpPr>
            <p:cNvPr id="19" name="矩形 18"/>
            <p:cNvSpPr/>
            <p:nvPr/>
          </p:nvSpPr>
          <p:spPr>
            <a:xfrm>
              <a:off x="0" y="0"/>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a:off x="254000" y="939519"/>
              <a:ext cx="11684000" cy="557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4582756" y="271778"/>
              <a:ext cx="3026488" cy="553998"/>
            </a:xfrm>
            <a:prstGeom prst="rect">
              <a:avLst/>
            </a:prstGeom>
            <a:noFill/>
          </p:spPr>
          <p:txBody>
            <a:bodyPr wrap="square" rtlCol="0">
              <a:spAutoFit/>
            </a:bodyPr>
            <a:lstStyle/>
            <a:p>
              <a:pPr algn="dist"/>
              <a:r>
                <a:rPr lang="zh-CN" altLang="en-US" sz="3000" b="1" spc="600" dirty="0">
                  <a:solidFill>
                    <a:schemeClr val="bg1"/>
                  </a:solidFill>
                  <a:latin typeface="Noto Sans S Chinese Bold" panose="020B0800000000000000" pitchFamily="34" charset="-122"/>
                  <a:ea typeface="Noto Sans S Chinese Bold" panose="020B0800000000000000" pitchFamily="34" charset="-122"/>
                </a:rPr>
                <a:t>定义</a:t>
              </a:r>
              <a:endParaRPr lang="zh-CN" altLang="en-US" sz="3000" b="1" spc="600"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15" name="文本框 14"/>
          <p:cNvSpPr txBox="1"/>
          <p:nvPr/>
        </p:nvSpPr>
        <p:spPr>
          <a:xfrm>
            <a:off x="6824515" y="2532728"/>
            <a:ext cx="4590770" cy="1754326"/>
          </a:xfrm>
          <a:prstGeom prst="rect">
            <a:avLst/>
          </a:prstGeom>
          <a:noFill/>
          <a:effectLst/>
        </p:spPr>
        <p:txBody>
          <a:bodyPr wrap="square" rtlCol="0">
            <a:spAutoFit/>
          </a:bodyPr>
          <a:lstStyle/>
          <a:p>
            <a:r>
              <a:rPr lang="zh-CN" altLang="en-US" dirty="0"/>
              <a:t>自然语言处理（</a:t>
            </a:r>
            <a:r>
              <a:rPr lang="en-US" dirty="0"/>
              <a:t>Natural Language Processing，</a:t>
            </a:r>
            <a:r>
              <a:rPr lang="zh-CN" altLang="en-US" dirty="0"/>
              <a:t>简称</a:t>
            </a:r>
            <a:r>
              <a:rPr lang="en-US" dirty="0"/>
              <a:t>NLP）</a:t>
            </a:r>
            <a:r>
              <a:rPr lang="zh-CN" altLang="en-US" dirty="0"/>
              <a:t>就是用计算机来处理、理解以及运用人类语言</a:t>
            </a:r>
            <a:r>
              <a:rPr lang="en-US" altLang="zh-CN" dirty="0"/>
              <a:t>(</a:t>
            </a:r>
            <a:r>
              <a:rPr lang="zh-CN" altLang="en-US" dirty="0"/>
              <a:t>如中文、英文等</a:t>
            </a:r>
            <a:r>
              <a:rPr lang="en-US" altLang="zh-CN" dirty="0"/>
              <a:t>)</a:t>
            </a:r>
            <a:r>
              <a:rPr lang="zh-CN" altLang="en-US" dirty="0"/>
              <a:t>，它属于人工智能的一个分支，是计算机科学与语言学的交叉学科，又常被称为计算语言学。</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16" name="文本框 29"/>
          <p:cNvSpPr txBox="1"/>
          <p:nvPr/>
        </p:nvSpPr>
        <p:spPr>
          <a:xfrm>
            <a:off x="6855491" y="1400499"/>
            <a:ext cx="3280789" cy="646331"/>
          </a:xfrm>
          <a:prstGeom prst="rect">
            <a:avLst/>
          </a:prstGeom>
          <a:noFill/>
          <a:effectLst/>
        </p:spPr>
        <p:txBody>
          <a:bodyPr wrap="square" rtlCol="0">
            <a:spAutoFit/>
          </a:bodyPr>
          <a:lstStyle/>
          <a:p>
            <a:pPr algn="dist"/>
            <a:r>
              <a:rPr lang="zh-CN" altLang="en-US" sz="36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rPr>
              <a:t>自然语言处理</a:t>
            </a:r>
            <a:endParaRPr lang="en-US" altLang="zh-CN" sz="3600" b="1"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endParaRPr>
          </a:p>
        </p:txBody>
      </p:sp>
      <p:pic>
        <p:nvPicPr>
          <p:cNvPr id="2" name="Picture 1"/>
          <p:cNvPicPr>
            <a:picLocks noChangeAspect="1"/>
          </p:cNvPicPr>
          <p:nvPr/>
        </p:nvPicPr>
        <p:blipFill>
          <a:blip r:embed="rId1"/>
          <a:stretch>
            <a:fillRect/>
          </a:stretch>
        </p:blipFill>
        <p:spPr>
          <a:xfrm>
            <a:off x="802700" y="1723665"/>
            <a:ext cx="5277172" cy="3525151"/>
          </a:xfrm>
          <a:prstGeom prst="rect">
            <a:avLst/>
          </a:prstGeom>
        </p:spPr>
      </p:pic>
      <p:sp useBgFill="1">
        <p:nvSpPr>
          <p:cNvPr id="3" name="Rectangle 2"/>
          <p:cNvSpPr/>
          <p:nvPr/>
        </p:nvSpPr>
        <p:spPr>
          <a:xfrm>
            <a:off x="3162612" y="4089196"/>
            <a:ext cx="7385757" cy="830997"/>
          </a:xfrm>
          <a:prstGeom prst="rect">
            <a:avLst/>
          </a:prstGeom>
        </p:spPr>
        <p:txBody>
          <a:bodyPr wrap="square">
            <a:spAutoFit/>
          </a:bodyPr>
          <a:lstStyle/>
          <a:p>
            <a:r>
              <a:rPr lang="zh-CN" altLang="en-US" sz="4800" b="1" dirty="0">
                <a:solidFill>
                  <a:srgbClr val="FF0000"/>
                </a:solidFill>
              </a:rPr>
              <a:t>让计算机听懂人类的语言</a:t>
            </a:r>
            <a:endParaRPr lang="en-US" sz="4800"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anim calcmode="lin" valueType="num">
                                      <p:cBhvr>
                                        <p:cTn id="8" dur="250" fill="hold"/>
                                        <p:tgtEl>
                                          <p:spTgt spid="15"/>
                                        </p:tgtEl>
                                        <p:attrNameLst>
                                          <p:attrName>ppt_x</p:attrName>
                                        </p:attrNameLst>
                                      </p:cBhvr>
                                      <p:tavLst>
                                        <p:tav tm="0">
                                          <p:val>
                                            <p:strVal val="#ppt_x"/>
                                          </p:val>
                                        </p:tav>
                                        <p:tav tm="100000">
                                          <p:val>
                                            <p:strVal val="#ppt_x"/>
                                          </p:val>
                                        </p:tav>
                                      </p:tavLst>
                                    </p:anim>
                                    <p:anim calcmode="lin" valueType="num">
                                      <p:cBhvr>
                                        <p:cTn id="9" dur="25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50"/>
                                        <p:tgtEl>
                                          <p:spTgt spid="16"/>
                                        </p:tgtEl>
                                      </p:cBhvr>
                                    </p:animEffect>
                                    <p:anim calcmode="lin" valueType="num">
                                      <p:cBhvr>
                                        <p:cTn id="14" dur="250" fill="hold"/>
                                        <p:tgtEl>
                                          <p:spTgt spid="16"/>
                                        </p:tgtEl>
                                        <p:attrNameLst>
                                          <p:attrName>ppt_x</p:attrName>
                                        </p:attrNameLst>
                                      </p:cBhvr>
                                      <p:tavLst>
                                        <p:tav tm="0">
                                          <p:val>
                                            <p:strVal val="#ppt_x"/>
                                          </p:val>
                                        </p:tav>
                                        <p:tav tm="100000">
                                          <p:val>
                                            <p:strVal val="#ppt_x"/>
                                          </p:val>
                                        </p:tav>
                                      </p:tavLst>
                                    </p:anim>
                                    <p:anim calcmode="lin" valueType="num">
                                      <p:cBhvr>
                                        <p:cTn id="15" dur="250" fill="hold"/>
                                        <p:tgtEl>
                                          <p:spTgt spid="16"/>
                                        </p:tgtEl>
                                        <p:attrNameLst>
                                          <p:attrName>ppt_y</p:attrName>
                                        </p:attrNameLst>
                                      </p:cBhvr>
                                      <p:tavLst>
                                        <p:tav tm="0">
                                          <p:val>
                                            <p:strVal val="#ppt_y+.1"/>
                                          </p:val>
                                        </p:tav>
                                        <p:tav tm="100000">
                                          <p:val>
                                            <p:strVal val="#ppt_y"/>
                                          </p:val>
                                        </p:tav>
                                      </p:tavLst>
                                    </p:anim>
                                  </p:childTnLst>
                                </p:cTn>
                              </p:par>
                              <p:par>
                                <p:cTn id="16" presetID="16" presetClass="entr" presetSubtype="21"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linds(horizont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0" y="0"/>
            <a:ext cx="12446000" cy="6891453"/>
            <a:chOff x="-254000" y="80709"/>
            <a:chExt cx="12446000" cy="6891453"/>
          </a:xfrm>
        </p:grpSpPr>
        <p:sp>
          <p:nvSpPr>
            <p:cNvPr id="30" name="矩形 29"/>
            <p:cNvSpPr/>
            <p:nvPr/>
          </p:nvSpPr>
          <p:spPr>
            <a:xfrm>
              <a:off x="-254000" y="80709"/>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p:cNvSpPr/>
            <p:nvPr/>
          </p:nvSpPr>
          <p:spPr>
            <a:xfrm>
              <a:off x="0" y="1112233"/>
              <a:ext cx="11684000" cy="557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p:cNvSpPr txBox="1"/>
            <p:nvPr/>
          </p:nvSpPr>
          <p:spPr>
            <a:xfrm>
              <a:off x="4582756" y="271778"/>
              <a:ext cx="3026488" cy="553998"/>
            </a:xfrm>
            <a:prstGeom prst="rect">
              <a:avLst/>
            </a:prstGeom>
            <a:noFill/>
          </p:spPr>
          <p:txBody>
            <a:bodyPr wrap="square" rtlCol="0">
              <a:spAutoFit/>
            </a:bodyPr>
            <a:lstStyle/>
            <a:p>
              <a:pPr algn="dist"/>
              <a:r>
                <a:rPr lang="zh-CN" altLang="en-US" sz="3000" b="1" spc="600" dirty="0">
                  <a:solidFill>
                    <a:schemeClr val="bg1"/>
                  </a:solidFill>
                  <a:latin typeface="Noto Sans S Chinese Bold" panose="020B0800000000000000" pitchFamily="34" charset="-122"/>
                  <a:ea typeface="Noto Sans S Chinese Bold" panose="020B0800000000000000" pitchFamily="34" charset="-122"/>
                </a:rPr>
                <a:t>中文</a:t>
              </a:r>
              <a:r>
                <a:rPr lang="en-US" altLang="zh-CN" sz="3000" b="1" spc="600" dirty="0">
                  <a:solidFill>
                    <a:schemeClr val="bg1"/>
                  </a:solidFill>
                  <a:latin typeface="Noto Sans S Chinese Bold" panose="020B0800000000000000" pitchFamily="34" charset="-122"/>
                  <a:ea typeface="Noto Sans S Chinese Bold" panose="020B0800000000000000" pitchFamily="34" charset="-122"/>
                </a:rPr>
                <a:t>NLP</a:t>
              </a:r>
              <a:r>
                <a:rPr lang="zh-CN" altLang="en-US" sz="3000" b="1" spc="600" dirty="0">
                  <a:solidFill>
                    <a:schemeClr val="bg1"/>
                  </a:solidFill>
                  <a:latin typeface="Noto Sans S Chinese Bold" panose="020B0800000000000000" pitchFamily="34" charset="-122"/>
                  <a:ea typeface="Noto Sans S Chinese Bold" panose="020B0800000000000000" pitchFamily="34" charset="-122"/>
                </a:rPr>
                <a:t>问题</a:t>
              </a:r>
              <a:endParaRPr lang="zh-CN" altLang="en-US" sz="3000" b="1" spc="600" dirty="0">
                <a:solidFill>
                  <a:schemeClr val="bg1"/>
                </a:solidFill>
                <a:latin typeface="Noto Sans S Chinese Bold" panose="020B0800000000000000" pitchFamily="34" charset="-122"/>
                <a:ea typeface="Noto Sans S Chinese Bold" panose="020B0800000000000000" pitchFamily="34" charset="-122"/>
              </a:endParaRPr>
            </a:p>
          </p:txBody>
        </p:sp>
        <p:pic>
          <p:nvPicPr>
            <p:cNvPr id="33" name="图片 32"/>
            <p:cNvPicPr>
              <a:picLocks noChangeAspect="1"/>
            </p:cNvPicPr>
            <p:nvPr/>
          </p:nvPicPr>
          <p:blipFill rotWithShape="1">
            <a:blip r:embed="rId1">
              <a:extLst>
                <a:ext uri="{28A0092B-C50C-407E-A947-70E740481C1C}">
                  <a14:useLocalDpi xmlns:a14="http://schemas.microsoft.com/office/drawing/2010/main" val="0"/>
                </a:ext>
              </a:extLst>
            </a:blip>
            <a:srcRect t="17572" b="10562"/>
            <a:stretch>
              <a:fillRect/>
            </a:stretch>
          </p:blipFill>
          <p:spPr>
            <a:xfrm>
              <a:off x="10411431" y="5250777"/>
              <a:ext cx="1780569" cy="1721385"/>
            </a:xfrm>
            <a:prstGeom prst="rect">
              <a:avLst/>
            </a:prstGeom>
          </p:spPr>
        </p:pic>
      </p:grpSp>
      <p:sp>
        <p:nvSpPr>
          <p:cNvPr id="9" name="任意多边形 29"/>
          <p:cNvSpPr/>
          <p:nvPr/>
        </p:nvSpPr>
        <p:spPr>
          <a:xfrm flipV="1">
            <a:off x="1848887" y="4308076"/>
            <a:ext cx="1799597" cy="1335638"/>
          </a:xfrm>
          <a:custGeom>
            <a:avLst/>
            <a:gdLst>
              <a:gd name="connsiteX0" fmla="*/ 250686 w 1800665"/>
              <a:gd name="connsiteY0" fmla="*/ 0 h 1336430"/>
              <a:gd name="connsiteX1" fmla="*/ 1549979 w 1800665"/>
              <a:gd name="connsiteY1" fmla="*/ 0 h 1336430"/>
              <a:gd name="connsiteX2" fmla="*/ 1800665 w 1800665"/>
              <a:gd name="connsiteY2" fmla="*/ 250686 h 1336430"/>
              <a:gd name="connsiteX3" fmla="*/ 1800665 w 1800665"/>
              <a:gd name="connsiteY3" fmla="*/ 888797 h 1336430"/>
              <a:gd name="connsiteX4" fmla="*/ 1549979 w 1800665"/>
              <a:gd name="connsiteY4" fmla="*/ 1139483 h 1336430"/>
              <a:gd name="connsiteX5" fmla="*/ 1014561 w 1800665"/>
              <a:gd name="connsiteY5" fmla="*/ 1139483 h 1336430"/>
              <a:gd name="connsiteX6" fmla="*/ 900332 w 1800665"/>
              <a:gd name="connsiteY6" fmla="*/ 1336430 h 1336430"/>
              <a:gd name="connsiteX7" fmla="*/ 786103 w 1800665"/>
              <a:gd name="connsiteY7" fmla="*/ 1139483 h 1336430"/>
              <a:gd name="connsiteX8" fmla="*/ 250686 w 1800665"/>
              <a:gd name="connsiteY8" fmla="*/ 1139483 h 1336430"/>
              <a:gd name="connsiteX9" fmla="*/ 0 w 1800665"/>
              <a:gd name="connsiteY9" fmla="*/ 888797 h 1336430"/>
              <a:gd name="connsiteX10" fmla="*/ 0 w 1800665"/>
              <a:gd name="connsiteY10" fmla="*/ 250686 h 1336430"/>
              <a:gd name="connsiteX11" fmla="*/ 250686 w 1800665"/>
              <a:gd name="connsiteY11" fmla="*/ 0 h 133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65" h="1336430">
                <a:moveTo>
                  <a:pt x="250686" y="0"/>
                </a:moveTo>
                <a:lnTo>
                  <a:pt x="1549979" y="0"/>
                </a:lnTo>
                <a:cubicBezTo>
                  <a:pt x="1688429" y="0"/>
                  <a:pt x="1800665" y="112236"/>
                  <a:pt x="1800665" y="250686"/>
                </a:cubicBezTo>
                <a:lnTo>
                  <a:pt x="1800665" y="888797"/>
                </a:lnTo>
                <a:cubicBezTo>
                  <a:pt x="1800665" y="1027247"/>
                  <a:pt x="1688429" y="1139483"/>
                  <a:pt x="1549979" y="1139483"/>
                </a:cubicBezTo>
                <a:lnTo>
                  <a:pt x="1014561" y="1139483"/>
                </a:lnTo>
                <a:lnTo>
                  <a:pt x="900332" y="1336430"/>
                </a:lnTo>
                <a:lnTo>
                  <a:pt x="786103" y="1139483"/>
                </a:lnTo>
                <a:lnTo>
                  <a:pt x="250686" y="1139483"/>
                </a:lnTo>
                <a:cubicBezTo>
                  <a:pt x="112236" y="1139483"/>
                  <a:pt x="0" y="1027247"/>
                  <a:pt x="0" y="888797"/>
                </a:cubicBezTo>
                <a:lnTo>
                  <a:pt x="0" y="250686"/>
                </a:lnTo>
                <a:cubicBezTo>
                  <a:pt x="0" y="112236"/>
                  <a:pt x="112236" y="0"/>
                  <a:pt x="250686" y="0"/>
                </a:cubicBezTo>
                <a:close/>
              </a:path>
            </a:pathLst>
          </a:custGeom>
          <a:gradFill>
            <a:gsLst>
              <a:gs pos="17000">
                <a:srgbClr val="54A1E3"/>
              </a:gs>
              <a:gs pos="74000">
                <a:srgbClr val="657DFB"/>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Bold" panose="020B0800000000000000" pitchFamily="34" charset="-122"/>
              <a:ea typeface="Noto Sans S Chinese Bold" panose="020B0800000000000000" pitchFamily="34" charset="-122"/>
            </a:endParaRPr>
          </a:p>
        </p:txBody>
      </p:sp>
      <p:sp>
        <p:nvSpPr>
          <p:cNvPr id="13" name="圆角矩形 30"/>
          <p:cNvSpPr/>
          <p:nvPr/>
        </p:nvSpPr>
        <p:spPr>
          <a:xfrm>
            <a:off x="1848887" y="1993958"/>
            <a:ext cx="1799597" cy="1748309"/>
          </a:xfrm>
          <a:prstGeom prst="roundRect">
            <a:avLst>
              <a:gd name="adj" fmla="val 18094"/>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14" name="任意多边形 31"/>
          <p:cNvSpPr/>
          <p:nvPr/>
        </p:nvSpPr>
        <p:spPr>
          <a:xfrm flipV="1">
            <a:off x="4133750" y="4326685"/>
            <a:ext cx="1799597" cy="1335638"/>
          </a:xfrm>
          <a:custGeom>
            <a:avLst/>
            <a:gdLst>
              <a:gd name="connsiteX0" fmla="*/ 250686 w 1800665"/>
              <a:gd name="connsiteY0" fmla="*/ 0 h 1336430"/>
              <a:gd name="connsiteX1" fmla="*/ 1549979 w 1800665"/>
              <a:gd name="connsiteY1" fmla="*/ 0 h 1336430"/>
              <a:gd name="connsiteX2" fmla="*/ 1800665 w 1800665"/>
              <a:gd name="connsiteY2" fmla="*/ 250686 h 1336430"/>
              <a:gd name="connsiteX3" fmla="*/ 1800665 w 1800665"/>
              <a:gd name="connsiteY3" fmla="*/ 888797 h 1336430"/>
              <a:gd name="connsiteX4" fmla="*/ 1549979 w 1800665"/>
              <a:gd name="connsiteY4" fmla="*/ 1139483 h 1336430"/>
              <a:gd name="connsiteX5" fmla="*/ 1014561 w 1800665"/>
              <a:gd name="connsiteY5" fmla="*/ 1139483 h 1336430"/>
              <a:gd name="connsiteX6" fmla="*/ 900332 w 1800665"/>
              <a:gd name="connsiteY6" fmla="*/ 1336430 h 1336430"/>
              <a:gd name="connsiteX7" fmla="*/ 786103 w 1800665"/>
              <a:gd name="connsiteY7" fmla="*/ 1139483 h 1336430"/>
              <a:gd name="connsiteX8" fmla="*/ 250686 w 1800665"/>
              <a:gd name="connsiteY8" fmla="*/ 1139483 h 1336430"/>
              <a:gd name="connsiteX9" fmla="*/ 0 w 1800665"/>
              <a:gd name="connsiteY9" fmla="*/ 888797 h 1336430"/>
              <a:gd name="connsiteX10" fmla="*/ 0 w 1800665"/>
              <a:gd name="connsiteY10" fmla="*/ 250686 h 1336430"/>
              <a:gd name="connsiteX11" fmla="*/ 250686 w 1800665"/>
              <a:gd name="connsiteY11" fmla="*/ 0 h 133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65" h="1336430">
                <a:moveTo>
                  <a:pt x="250686" y="0"/>
                </a:moveTo>
                <a:lnTo>
                  <a:pt x="1549979" y="0"/>
                </a:lnTo>
                <a:cubicBezTo>
                  <a:pt x="1688429" y="0"/>
                  <a:pt x="1800665" y="112236"/>
                  <a:pt x="1800665" y="250686"/>
                </a:cubicBezTo>
                <a:lnTo>
                  <a:pt x="1800665" y="888797"/>
                </a:lnTo>
                <a:cubicBezTo>
                  <a:pt x="1800665" y="1027247"/>
                  <a:pt x="1688429" y="1139483"/>
                  <a:pt x="1549979" y="1139483"/>
                </a:cubicBezTo>
                <a:lnTo>
                  <a:pt x="1014561" y="1139483"/>
                </a:lnTo>
                <a:lnTo>
                  <a:pt x="900332" y="1336430"/>
                </a:lnTo>
                <a:lnTo>
                  <a:pt x="786103" y="1139483"/>
                </a:lnTo>
                <a:lnTo>
                  <a:pt x="250686" y="1139483"/>
                </a:lnTo>
                <a:cubicBezTo>
                  <a:pt x="112236" y="1139483"/>
                  <a:pt x="0" y="1027247"/>
                  <a:pt x="0" y="888797"/>
                </a:cubicBezTo>
                <a:lnTo>
                  <a:pt x="0" y="250686"/>
                </a:lnTo>
                <a:cubicBezTo>
                  <a:pt x="0" y="112236"/>
                  <a:pt x="112236" y="0"/>
                  <a:pt x="250686" y="0"/>
                </a:cubicBezTo>
                <a:close/>
              </a:path>
            </a:pathLst>
          </a:custGeom>
          <a:gradFill>
            <a:gsLst>
              <a:gs pos="17000">
                <a:srgbClr val="54A1E3"/>
              </a:gs>
              <a:gs pos="74000">
                <a:srgbClr val="657DFB"/>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Bold" panose="020B0800000000000000" pitchFamily="34" charset="-122"/>
              <a:ea typeface="Noto Sans S Chinese Bold" panose="020B0800000000000000" pitchFamily="34" charset="-122"/>
            </a:endParaRPr>
          </a:p>
        </p:txBody>
      </p:sp>
      <p:sp>
        <p:nvSpPr>
          <p:cNvPr id="15" name="圆角矩形 32"/>
          <p:cNvSpPr/>
          <p:nvPr/>
        </p:nvSpPr>
        <p:spPr>
          <a:xfrm>
            <a:off x="4133750" y="2010904"/>
            <a:ext cx="1799597" cy="1731363"/>
          </a:xfrm>
          <a:prstGeom prst="roundRect">
            <a:avLst>
              <a:gd name="adj" fmla="val 18094"/>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16" name="任意多边形 33"/>
          <p:cNvSpPr/>
          <p:nvPr/>
        </p:nvSpPr>
        <p:spPr>
          <a:xfrm flipV="1">
            <a:off x="6418615" y="4308076"/>
            <a:ext cx="1799597" cy="1335638"/>
          </a:xfrm>
          <a:custGeom>
            <a:avLst/>
            <a:gdLst>
              <a:gd name="connsiteX0" fmla="*/ 250686 w 1800665"/>
              <a:gd name="connsiteY0" fmla="*/ 0 h 1336430"/>
              <a:gd name="connsiteX1" fmla="*/ 1549979 w 1800665"/>
              <a:gd name="connsiteY1" fmla="*/ 0 h 1336430"/>
              <a:gd name="connsiteX2" fmla="*/ 1800665 w 1800665"/>
              <a:gd name="connsiteY2" fmla="*/ 250686 h 1336430"/>
              <a:gd name="connsiteX3" fmla="*/ 1800665 w 1800665"/>
              <a:gd name="connsiteY3" fmla="*/ 888797 h 1336430"/>
              <a:gd name="connsiteX4" fmla="*/ 1549979 w 1800665"/>
              <a:gd name="connsiteY4" fmla="*/ 1139483 h 1336430"/>
              <a:gd name="connsiteX5" fmla="*/ 1014561 w 1800665"/>
              <a:gd name="connsiteY5" fmla="*/ 1139483 h 1336430"/>
              <a:gd name="connsiteX6" fmla="*/ 900332 w 1800665"/>
              <a:gd name="connsiteY6" fmla="*/ 1336430 h 1336430"/>
              <a:gd name="connsiteX7" fmla="*/ 786103 w 1800665"/>
              <a:gd name="connsiteY7" fmla="*/ 1139483 h 1336430"/>
              <a:gd name="connsiteX8" fmla="*/ 250686 w 1800665"/>
              <a:gd name="connsiteY8" fmla="*/ 1139483 h 1336430"/>
              <a:gd name="connsiteX9" fmla="*/ 0 w 1800665"/>
              <a:gd name="connsiteY9" fmla="*/ 888797 h 1336430"/>
              <a:gd name="connsiteX10" fmla="*/ 0 w 1800665"/>
              <a:gd name="connsiteY10" fmla="*/ 250686 h 1336430"/>
              <a:gd name="connsiteX11" fmla="*/ 250686 w 1800665"/>
              <a:gd name="connsiteY11" fmla="*/ 0 h 133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65" h="1336430">
                <a:moveTo>
                  <a:pt x="250686" y="0"/>
                </a:moveTo>
                <a:lnTo>
                  <a:pt x="1549979" y="0"/>
                </a:lnTo>
                <a:cubicBezTo>
                  <a:pt x="1688429" y="0"/>
                  <a:pt x="1800665" y="112236"/>
                  <a:pt x="1800665" y="250686"/>
                </a:cubicBezTo>
                <a:lnTo>
                  <a:pt x="1800665" y="888797"/>
                </a:lnTo>
                <a:cubicBezTo>
                  <a:pt x="1800665" y="1027247"/>
                  <a:pt x="1688429" y="1139483"/>
                  <a:pt x="1549979" y="1139483"/>
                </a:cubicBezTo>
                <a:lnTo>
                  <a:pt x="1014561" y="1139483"/>
                </a:lnTo>
                <a:lnTo>
                  <a:pt x="900332" y="1336430"/>
                </a:lnTo>
                <a:lnTo>
                  <a:pt x="786103" y="1139483"/>
                </a:lnTo>
                <a:lnTo>
                  <a:pt x="250686" y="1139483"/>
                </a:lnTo>
                <a:cubicBezTo>
                  <a:pt x="112236" y="1139483"/>
                  <a:pt x="0" y="1027247"/>
                  <a:pt x="0" y="888797"/>
                </a:cubicBezTo>
                <a:lnTo>
                  <a:pt x="0" y="250686"/>
                </a:lnTo>
                <a:cubicBezTo>
                  <a:pt x="0" y="112236"/>
                  <a:pt x="112236" y="0"/>
                  <a:pt x="250686" y="0"/>
                </a:cubicBezTo>
                <a:close/>
              </a:path>
            </a:pathLst>
          </a:custGeom>
          <a:gradFill>
            <a:gsLst>
              <a:gs pos="17000">
                <a:srgbClr val="54A1E3"/>
              </a:gs>
              <a:gs pos="74000">
                <a:srgbClr val="657DFB"/>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Bold" panose="020B0800000000000000" pitchFamily="34" charset="-122"/>
              <a:ea typeface="Noto Sans S Chinese Bold" panose="020B0800000000000000" pitchFamily="34" charset="-122"/>
            </a:endParaRPr>
          </a:p>
        </p:txBody>
      </p:sp>
      <p:sp>
        <p:nvSpPr>
          <p:cNvPr id="18" name="圆角矩形 34"/>
          <p:cNvSpPr/>
          <p:nvPr/>
        </p:nvSpPr>
        <p:spPr>
          <a:xfrm>
            <a:off x="6418615" y="1993958"/>
            <a:ext cx="1799597" cy="1748309"/>
          </a:xfrm>
          <a:prstGeom prst="roundRect">
            <a:avLst>
              <a:gd name="adj" fmla="val 18094"/>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19" name="任意多边形 35"/>
          <p:cNvSpPr/>
          <p:nvPr/>
        </p:nvSpPr>
        <p:spPr>
          <a:xfrm flipV="1">
            <a:off x="8703478" y="4308076"/>
            <a:ext cx="1799597" cy="1335638"/>
          </a:xfrm>
          <a:custGeom>
            <a:avLst/>
            <a:gdLst>
              <a:gd name="connsiteX0" fmla="*/ 250686 w 1800665"/>
              <a:gd name="connsiteY0" fmla="*/ 0 h 1336430"/>
              <a:gd name="connsiteX1" fmla="*/ 1549979 w 1800665"/>
              <a:gd name="connsiteY1" fmla="*/ 0 h 1336430"/>
              <a:gd name="connsiteX2" fmla="*/ 1800665 w 1800665"/>
              <a:gd name="connsiteY2" fmla="*/ 250686 h 1336430"/>
              <a:gd name="connsiteX3" fmla="*/ 1800665 w 1800665"/>
              <a:gd name="connsiteY3" fmla="*/ 888797 h 1336430"/>
              <a:gd name="connsiteX4" fmla="*/ 1549979 w 1800665"/>
              <a:gd name="connsiteY4" fmla="*/ 1139483 h 1336430"/>
              <a:gd name="connsiteX5" fmla="*/ 1014561 w 1800665"/>
              <a:gd name="connsiteY5" fmla="*/ 1139483 h 1336430"/>
              <a:gd name="connsiteX6" fmla="*/ 900332 w 1800665"/>
              <a:gd name="connsiteY6" fmla="*/ 1336430 h 1336430"/>
              <a:gd name="connsiteX7" fmla="*/ 786103 w 1800665"/>
              <a:gd name="connsiteY7" fmla="*/ 1139483 h 1336430"/>
              <a:gd name="connsiteX8" fmla="*/ 250686 w 1800665"/>
              <a:gd name="connsiteY8" fmla="*/ 1139483 h 1336430"/>
              <a:gd name="connsiteX9" fmla="*/ 0 w 1800665"/>
              <a:gd name="connsiteY9" fmla="*/ 888797 h 1336430"/>
              <a:gd name="connsiteX10" fmla="*/ 0 w 1800665"/>
              <a:gd name="connsiteY10" fmla="*/ 250686 h 1336430"/>
              <a:gd name="connsiteX11" fmla="*/ 250686 w 1800665"/>
              <a:gd name="connsiteY11" fmla="*/ 0 h 133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65" h="1336430">
                <a:moveTo>
                  <a:pt x="250686" y="0"/>
                </a:moveTo>
                <a:lnTo>
                  <a:pt x="1549979" y="0"/>
                </a:lnTo>
                <a:cubicBezTo>
                  <a:pt x="1688429" y="0"/>
                  <a:pt x="1800665" y="112236"/>
                  <a:pt x="1800665" y="250686"/>
                </a:cubicBezTo>
                <a:lnTo>
                  <a:pt x="1800665" y="888797"/>
                </a:lnTo>
                <a:cubicBezTo>
                  <a:pt x="1800665" y="1027247"/>
                  <a:pt x="1688429" y="1139483"/>
                  <a:pt x="1549979" y="1139483"/>
                </a:cubicBezTo>
                <a:lnTo>
                  <a:pt x="1014561" y="1139483"/>
                </a:lnTo>
                <a:lnTo>
                  <a:pt x="900332" y="1336430"/>
                </a:lnTo>
                <a:lnTo>
                  <a:pt x="786103" y="1139483"/>
                </a:lnTo>
                <a:lnTo>
                  <a:pt x="250686" y="1139483"/>
                </a:lnTo>
                <a:cubicBezTo>
                  <a:pt x="112236" y="1139483"/>
                  <a:pt x="0" y="1027247"/>
                  <a:pt x="0" y="888797"/>
                </a:cubicBezTo>
                <a:lnTo>
                  <a:pt x="0" y="250686"/>
                </a:lnTo>
                <a:cubicBezTo>
                  <a:pt x="0" y="112236"/>
                  <a:pt x="112236" y="0"/>
                  <a:pt x="250686" y="0"/>
                </a:cubicBezTo>
                <a:close/>
              </a:path>
            </a:pathLst>
          </a:custGeom>
          <a:gradFill>
            <a:gsLst>
              <a:gs pos="17000">
                <a:srgbClr val="54A1E3"/>
              </a:gs>
              <a:gs pos="74000">
                <a:srgbClr val="657DFB"/>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Bold" panose="020B0800000000000000" pitchFamily="34" charset="-122"/>
              <a:ea typeface="Noto Sans S Chinese Bold" panose="020B0800000000000000" pitchFamily="34" charset="-122"/>
            </a:endParaRPr>
          </a:p>
        </p:txBody>
      </p:sp>
      <p:sp>
        <p:nvSpPr>
          <p:cNvPr id="20" name="圆角矩形 36"/>
          <p:cNvSpPr/>
          <p:nvPr/>
        </p:nvSpPr>
        <p:spPr>
          <a:xfrm>
            <a:off x="8703478" y="1993958"/>
            <a:ext cx="1799597" cy="1748309"/>
          </a:xfrm>
          <a:prstGeom prst="roundRect">
            <a:avLst>
              <a:gd name="adj" fmla="val 18094"/>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1" name="文本框 21"/>
          <p:cNvSpPr txBox="1"/>
          <p:nvPr/>
        </p:nvSpPr>
        <p:spPr>
          <a:xfrm>
            <a:off x="1855181" y="2405961"/>
            <a:ext cx="1793304" cy="700576"/>
          </a:xfrm>
          <a:prstGeom prst="rect">
            <a:avLst/>
          </a:prstGeom>
          <a:noFill/>
          <a:effectLst/>
        </p:spPr>
        <p:txBody>
          <a:bodyPr wrap="square" rtlCol="0">
            <a:spAutoFit/>
          </a:bodyPr>
          <a:lstStyle/>
          <a:p>
            <a:pPr algn="ctr">
              <a:lnSpc>
                <a:spcPct val="150000"/>
              </a:lnSpc>
            </a:pPr>
            <a:r>
              <a:rPr lang="zh-CN" altLang="en-US" sz="1400" dirty="0">
                <a:solidFill>
                  <a:schemeClr val="accent1">
                    <a:lumMod val="50000"/>
                  </a:schemeClr>
                </a:solidFill>
                <a:latin typeface="Noto Sans S Chinese Bold" panose="020B0800000000000000" pitchFamily="34" charset="-122"/>
                <a:ea typeface="Noto Sans S Chinese Bold" panose="020B0800000000000000" pitchFamily="34" charset="-122"/>
                <a:cs typeface="Lato Regular"/>
              </a:rPr>
              <a:t>中文词语没有边界，单词的组合构成句子</a:t>
            </a:r>
            <a:endParaRPr lang="en-US" altLang="zh-CN" sz="1400" dirty="0">
              <a:solidFill>
                <a:schemeClr val="accent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22" name="文本框 22"/>
          <p:cNvSpPr txBox="1"/>
          <p:nvPr/>
        </p:nvSpPr>
        <p:spPr>
          <a:xfrm>
            <a:off x="6420860" y="2386922"/>
            <a:ext cx="1797352" cy="700576"/>
          </a:xfrm>
          <a:prstGeom prst="rect">
            <a:avLst/>
          </a:prstGeom>
          <a:noFill/>
          <a:effectLst/>
        </p:spPr>
        <p:txBody>
          <a:bodyPr wrap="square" rtlCol="0">
            <a:spAutoFit/>
          </a:bodyPr>
          <a:lstStyle/>
          <a:p>
            <a:pPr lvl="0" algn="ctr">
              <a:lnSpc>
                <a:spcPct val="150000"/>
              </a:lnSpc>
            </a:pPr>
            <a:r>
              <a:rPr lang="en-US" altLang="zh-CN" sz="1400" dirty="0">
                <a:solidFill>
                  <a:schemeClr val="accent1">
                    <a:lumMod val="50000"/>
                  </a:schemeClr>
                </a:solidFill>
                <a:latin typeface="Noto Sans S Chinese Bold" panose="020B0800000000000000" pitchFamily="34" charset="-122"/>
                <a:ea typeface="Noto Sans S Chinese Bold" panose="020B0800000000000000" pitchFamily="34" charset="-122"/>
                <a:cs typeface="Lato Regular"/>
              </a:rPr>
              <a:t>OCR</a:t>
            </a:r>
            <a:endParaRPr lang="en-US" altLang="zh-CN" sz="1400" dirty="0">
              <a:solidFill>
                <a:schemeClr val="accent1">
                  <a:lumMod val="50000"/>
                </a:schemeClr>
              </a:solidFill>
              <a:latin typeface="Noto Sans S Chinese Bold" panose="020B0800000000000000" pitchFamily="34" charset="-122"/>
              <a:ea typeface="Noto Sans S Chinese Bold" panose="020B0800000000000000" pitchFamily="34" charset="-122"/>
              <a:cs typeface="Lato Regular"/>
            </a:endParaRPr>
          </a:p>
          <a:p>
            <a:pPr lvl="0" algn="ctr">
              <a:lnSpc>
                <a:spcPct val="150000"/>
              </a:lnSpc>
            </a:pPr>
            <a:r>
              <a:rPr lang="en-US" altLang="zh-CN" sz="1400" dirty="0">
                <a:solidFill>
                  <a:schemeClr val="accent1">
                    <a:lumMod val="50000"/>
                  </a:schemeClr>
                </a:solidFill>
                <a:latin typeface="Noto Sans S Chinese Bold" panose="020B0800000000000000" pitchFamily="34" charset="-122"/>
                <a:ea typeface="Noto Sans S Chinese Bold" panose="020B0800000000000000" pitchFamily="34" charset="-122"/>
                <a:cs typeface="Lato Regular"/>
              </a:rPr>
              <a:t>TTS</a:t>
            </a:r>
            <a:endParaRPr lang="en-US" altLang="zh-CN" sz="1400" dirty="0">
              <a:solidFill>
                <a:schemeClr val="accent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23" name="文本框 23"/>
          <p:cNvSpPr txBox="1"/>
          <p:nvPr/>
        </p:nvSpPr>
        <p:spPr>
          <a:xfrm>
            <a:off x="4088223" y="2341231"/>
            <a:ext cx="1845126" cy="1023742"/>
          </a:xfrm>
          <a:prstGeom prst="rect">
            <a:avLst/>
          </a:prstGeom>
          <a:noFill/>
          <a:effectLst/>
        </p:spPr>
        <p:txBody>
          <a:bodyPr wrap="square" rtlCol="0">
            <a:spAutoFit/>
          </a:bodyPr>
          <a:lstStyle/>
          <a:p>
            <a:pPr lvl="0" algn="ctr">
              <a:lnSpc>
                <a:spcPct val="150000"/>
              </a:lnSpc>
            </a:pPr>
            <a:r>
              <a:rPr lang="zh-CN" altLang="en-US" sz="1400" dirty="0">
                <a:solidFill>
                  <a:schemeClr val="accent1">
                    <a:lumMod val="50000"/>
                  </a:schemeClr>
                </a:solidFill>
                <a:latin typeface="Noto Sans S Chinese Bold" panose="020B0800000000000000" pitchFamily="34" charset="-122"/>
                <a:ea typeface="Noto Sans S Chinese Bold" panose="020B0800000000000000" pitchFamily="34" charset="-122"/>
                <a:cs typeface="Lato Regular"/>
              </a:rPr>
              <a:t>多音字</a:t>
            </a:r>
            <a:endParaRPr lang="en-US" altLang="zh-CN" sz="1400" dirty="0">
              <a:solidFill>
                <a:schemeClr val="accent1">
                  <a:lumMod val="50000"/>
                </a:schemeClr>
              </a:solidFill>
              <a:latin typeface="Noto Sans S Chinese Bold" panose="020B0800000000000000" pitchFamily="34" charset="-122"/>
              <a:ea typeface="Noto Sans S Chinese Bold" panose="020B0800000000000000" pitchFamily="34" charset="-122"/>
              <a:cs typeface="Lato Regular"/>
            </a:endParaRPr>
          </a:p>
          <a:p>
            <a:pPr lvl="0" algn="ctr">
              <a:lnSpc>
                <a:spcPct val="150000"/>
              </a:lnSpc>
            </a:pPr>
            <a:r>
              <a:rPr lang="zh-CN" altLang="en-US" sz="1400" dirty="0">
                <a:solidFill>
                  <a:schemeClr val="accent1">
                    <a:lumMod val="50000"/>
                  </a:schemeClr>
                </a:solidFill>
                <a:latin typeface="Noto Sans S Chinese Bold" panose="020B0800000000000000" pitchFamily="34" charset="-122"/>
                <a:ea typeface="Noto Sans S Chinese Bold" panose="020B0800000000000000" pitchFamily="34" charset="-122"/>
                <a:cs typeface="Lato Regular"/>
              </a:rPr>
              <a:t>不同的语境单词表现的意思不一样</a:t>
            </a:r>
            <a:endParaRPr lang="en-US" altLang="zh-CN" sz="1400" dirty="0">
              <a:solidFill>
                <a:schemeClr val="accent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24" name="文本框 24"/>
          <p:cNvSpPr txBox="1"/>
          <p:nvPr/>
        </p:nvSpPr>
        <p:spPr>
          <a:xfrm>
            <a:off x="8705723" y="2386922"/>
            <a:ext cx="1797352" cy="377411"/>
          </a:xfrm>
          <a:prstGeom prst="rect">
            <a:avLst/>
          </a:prstGeom>
          <a:noFill/>
          <a:effectLst/>
        </p:spPr>
        <p:txBody>
          <a:bodyPr wrap="square" rtlCol="0">
            <a:spAutoFit/>
          </a:bodyPr>
          <a:lstStyle/>
          <a:p>
            <a:pPr lvl="0" algn="ctr">
              <a:lnSpc>
                <a:spcPct val="150000"/>
              </a:lnSpc>
            </a:pPr>
            <a:r>
              <a:rPr lang="en-US" altLang="zh-CN" sz="1400" dirty="0">
                <a:solidFill>
                  <a:schemeClr val="accent1">
                    <a:lumMod val="50000"/>
                  </a:schemeClr>
                </a:solidFill>
                <a:latin typeface="Noto Sans S Chinese Bold" panose="020B0800000000000000" pitchFamily="34" charset="-122"/>
                <a:ea typeface="Noto Sans S Chinese Bold" panose="020B0800000000000000" pitchFamily="34" charset="-122"/>
                <a:cs typeface="Lato Regular"/>
              </a:rPr>
              <a:t>‘</a:t>
            </a:r>
            <a:r>
              <a:rPr lang="zh-CN" altLang="en-US" sz="1400" dirty="0">
                <a:solidFill>
                  <a:schemeClr val="accent1">
                    <a:lumMod val="50000"/>
                  </a:schemeClr>
                </a:solidFill>
                <a:latin typeface="Noto Sans S Chinese Bold" panose="020B0800000000000000" pitchFamily="34" charset="-122"/>
                <a:ea typeface="Noto Sans S Chinese Bold" panose="020B0800000000000000" pitchFamily="34" charset="-122"/>
                <a:cs typeface="Lato Regular"/>
              </a:rPr>
              <a:t>你能把盐递过来吗</a:t>
            </a:r>
            <a:r>
              <a:rPr lang="en-US" altLang="zh-CN" sz="1400" dirty="0">
                <a:solidFill>
                  <a:schemeClr val="accent1">
                    <a:lumMod val="50000"/>
                  </a:schemeClr>
                </a:solidFill>
                <a:latin typeface="Noto Sans S Chinese Bold" panose="020B0800000000000000" pitchFamily="34" charset="-122"/>
                <a:ea typeface="Noto Sans S Chinese Bold" panose="020B0800000000000000" pitchFamily="34" charset="-122"/>
                <a:cs typeface="Lato Regular"/>
              </a:rPr>
              <a:t>’</a:t>
            </a:r>
            <a:endParaRPr lang="en-US" altLang="zh-CN" sz="1400" dirty="0">
              <a:solidFill>
                <a:schemeClr val="accent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25" name="文本框 25"/>
          <p:cNvSpPr txBox="1"/>
          <p:nvPr/>
        </p:nvSpPr>
        <p:spPr>
          <a:xfrm>
            <a:off x="2132293" y="4671339"/>
            <a:ext cx="1339040" cy="646331"/>
          </a:xfrm>
          <a:prstGeom prst="rect">
            <a:avLst/>
          </a:prstGeom>
          <a:noFill/>
          <a:effectLst/>
        </p:spPr>
        <p:txBody>
          <a:bodyPr wrap="square" rtlCol="0">
            <a:spAutoFit/>
          </a:bodyPr>
          <a:lstStyle/>
          <a:p>
            <a:r>
              <a:rPr lang="zh-CN" altLang="en-US" dirty="0"/>
              <a:t>单词的边界界定</a:t>
            </a:r>
            <a:endParaRPr lang="zh-CN" altLang="en-US" dirty="0"/>
          </a:p>
        </p:txBody>
      </p:sp>
      <p:sp>
        <p:nvSpPr>
          <p:cNvPr id="26" name="文本框 26"/>
          <p:cNvSpPr txBox="1"/>
          <p:nvPr/>
        </p:nvSpPr>
        <p:spPr>
          <a:xfrm>
            <a:off x="4413916" y="4699458"/>
            <a:ext cx="1338828" cy="369332"/>
          </a:xfrm>
          <a:prstGeom prst="rect">
            <a:avLst/>
          </a:prstGeom>
          <a:noFill/>
          <a:effectLst/>
        </p:spPr>
        <p:txBody>
          <a:bodyPr wrap="none" rtlCol="0">
            <a:spAutoFit/>
          </a:bodyPr>
          <a:lstStyle/>
          <a:p>
            <a:r>
              <a:rPr lang="zh-CN" altLang="en-US" b="1" dirty="0"/>
              <a:t>词义的消歧</a:t>
            </a:r>
            <a:endParaRPr lang="zh-CN" altLang="en-US" dirty="0"/>
          </a:p>
        </p:txBody>
      </p:sp>
      <p:sp>
        <p:nvSpPr>
          <p:cNvPr id="27" name="文本框 27"/>
          <p:cNvSpPr txBox="1"/>
          <p:nvPr/>
        </p:nvSpPr>
        <p:spPr>
          <a:xfrm>
            <a:off x="6712312" y="4699458"/>
            <a:ext cx="1280221" cy="646331"/>
          </a:xfrm>
          <a:prstGeom prst="rect">
            <a:avLst/>
          </a:prstGeom>
          <a:noFill/>
          <a:effectLst/>
        </p:spPr>
        <p:txBody>
          <a:bodyPr wrap="square" rtlCol="0">
            <a:spAutoFit/>
          </a:bodyPr>
          <a:lstStyle/>
          <a:p>
            <a:r>
              <a:rPr lang="zh-CN" altLang="en-US" b="1" dirty="0"/>
              <a:t>句法的模糊性</a:t>
            </a:r>
            <a:endParaRPr lang="zh-CN" altLang="en-US" dirty="0"/>
          </a:p>
        </p:txBody>
      </p:sp>
      <p:sp>
        <p:nvSpPr>
          <p:cNvPr id="28" name="文本框 28"/>
          <p:cNvSpPr txBox="1"/>
          <p:nvPr/>
        </p:nvSpPr>
        <p:spPr>
          <a:xfrm>
            <a:off x="9005767" y="4723597"/>
            <a:ext cx="1205034" cy="646331"/>
          </a:xfrm>
          <a:prstGeom prst="rect">
            <a:avLst/>
          </a:prstGeom>
          <a:noFill/>
          <a:effectLst/>
        </p:spPr>
        <p:txBody>
          <a:bodyPr wrap="square" rtlCol="0">
            <a:spAutoFit/>
          </a:bodyPr>
          <a:lstStyle/>
          <a:p>
            <a:r>
              <a:rPr lang="zh-CN" altLang="en-US" b="1" dirty="0"/>
              <a:t>语言行为与计划</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14" grpId="0" animBg="1"/>
      <p:bldP spid="16" grpId="0" animBg="1"/>
      <p:bldP spid="19" grpId="0" animBg="1"/>
      <p:bldP spid="22" grpId="0" build="allAtOnce"/>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0" y="17283"/>
            <a:ext cx="12192000" cy="6984354"/>
            <a:chOff x="0" y="-12192"/>
            <a:chExt cx="12192000" cy="6984354"/>
          </a:xfrm>
        </p:grpSpPr>
        <p:sp>
          <p:nvSpPr>
            <p:cNvPr id="33" name="矩形 32"/>
            <p:cNvSpPr/>
            <p:nvPr/>
          </p:nvSpPr>
          <p:spPr>
            <a:xfrm>
              <a:off x="0" y="-12192"/>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p:nvSpPr>
          <p:spPr>
            <a:xfrm>
              <a:off x="254000" y="1054100"/>
              <a:ext cx="11684000" cy="557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4582756" y="271778"/>
              <a:ext cx="3826138" cy="553998"/>
            </a:xfrm>
            <a:prstGeom prst="rect">
              <a:avLst/>
            </a:prstGeom>
            <a:noFill/>
          </p:spPr>
          <p:txBody>
            <a:bodyPr wrap="square" rtlCol="0">
              <a:spAutoFit/>
            </a:bodyPr>
            <a:lstStyle/>
            <a:p>
              <a:pPr algn="dist"/>
              <a:r>
                <a:rPr lang="zh-CN" altLang="en-US" sz="3000" b="1" spc="600" dirty="0">
                  <a:solidFill>
                    <a:schemeClr val="bg1"/>
                  </a:solidFill>
                  <a:latin typeface="Noto Sans S Chinese Bold" panose="020B0800000000000000" pitchFamily="34" charset="-122"/>
                  <a:ea typeface="Noto Sans S Chinese Bold" panose="020B0800000000000000" pitchFamily="34" charset="-122"/>
                </a:rPr>
                <a:t>技术要点</a:t>
              </a:r>
              <a:endParaRPr lang="zh-CN" altLang="en-US" sz="3000" b="1" spc="600" dirty="0">
                <a:solidFill>
                  <a:schemeClr val="bg1"/>
                </a:solidFill>
                <a:latin typeface="Noto Sans S Chinese Bold" panose="020B0800000000000000" pitchFamily="34" charset="-122"/>
                <a:ea typeface="Noto Sans S Chinese Bold" panose="020B0800000000000000" pitchFamily="34" charset="-122"/>
              </a:endParaRPr>
            </a:p>
          </p:txBody>
        </p:sp>
        <p:pic>
          <p:nvPicPr>
            <p:cNvPr id="36" name="图片 35"/>
            <p:cNvPicPr>
              <a:picLocks noChangeAspect="1"/>
            </p:cNvPicPr>
            <p:nvPr/>
          </p:nvPicPr>
          <p:blipFill rotWithShape="1">
            <a:blip r:embed="rId1">
              <a:extLst>
                <a:ext uri="{28A0092B-C50C-407E-A947-70E740481C1C}">
                  <a14:useLocalDpi xmlns:a14="http://schemas.microsoft.com/office/drawing/2010/main" val="0"/>
                </a:ext>
              </a:extLst>
            </a:blip>
            <a:srcRect t="17572" b="10562"/>
            <a:stretch>
              <a:fillRect/>
            </a:stretch>
          </p:blipFill>
          <p:spPr>
            <a:xfrm>
              <a:off x="10411431" y="5250777"/>
              <a:ext cx="1780569" cy="1721385"/>
            </a:xfrm>
            <a:prstGeom prst="rect">
              <a:avLst/>
            </a:prstGeom>
          </p:spPr>
        </p:pic>
      </p:grpSp>
      <p:grpSp>
        <p:nvGrpSpPr>
          <p:cNvPr id="9" name="组合 8"/>
          <p:cNvGrpSpPr/>
          <p:nvPr/>
        </p:nvGrpSpPr>
        <p:grpSpPr>
          <a:xfrm>
            <a:off x="4462463" y="2225368"/>
            <a:ext cx="3267075" cy="3403600"/>
            <a:chOff x="3446463" y="2220913"/>
            <a:chExt cx="3267075" cy="3403600"/>
          </a:xfrm>
        </p:grpSpPr>
        <p:sp>
          <p:nvSpPr>
            <p:cNvPr id="13" name="Freeform 5"/>
            <p:cNvSpPr>
              <a:spLocks noEditPoints="1"/>
            </p:cNvSpPr>
            <p:nvPr/>
          </p:nvSpPr>
          <p:spPr bwMode="auto">
            <a:xfrm>
              <a:off x="3446463" y="2220913"/>
              <a:ext cx="3267075" cy="3403600"/>
            </a:xfrm>
            <a:custGeom>
              <a:avLst/>
              <a:gdLst>
                <a:gd name="T0" fmla="*/ 736 w 769"/>
                <a:gd name="T1" fmla="*/ 83 h 800"/>
                <a:gd name="T2" fmla="*/ 649 w 769"/>
                <a:gd name="T3" fmla="*/ 78 h 800"/>
                <a:gd name="T4" fmla="*/ 649 w 769"/>
                <a:gd name="T5" fmla="*/ 0 h 800"/>
                <a:gd name="T6" fmla="*/ 120 w 769"/>
                <a:gd name="T7" fmla="*/ 0 h 800"/>
                <a:gd name="T8" fmla="*/ 120 w 769"/>
                <a:gd name="T9" fmla="*/ 76 h 800"/>
                <a:gd name="T10" fmla="*/ 32 w 769"/>
                <a:gd name="T11" fmla="*/ 83 h 800"/>
                <a:gd name="T12" fmla="*/ 2 w 769"/>
                <a:gd name="T13" fmla="*/ 163 h 800"/>
                <a:gd name="T14" fmla="*/ 195 w 769"/>
                <a:gd name="T15" fmla="*/ 442 h 800"/>
                <a:gd name="T16" fmla="*/ 329 w 769"/>
                <a:gd name="T17" fmla="*/ 542 h 800"/>
                <a:gd name="T18" fmla="*/ 329 w 769"/>
                <a:gd name="T19" fmla="*/ 575 h 800"/>
                <a:gd name="T20" fmla="*/ 292 w 769"/>
                <a:gd name="T21" fmla="*/ 575 h 800"/>
                <a:gd name="T22" fmla="*/ 292 w 769"/>
                <a:gd name="T23" fmla="*/ 682 h 800"/>
                <a:gd name="T24" fmla="*/ 323 w 769"/>
                <a:gd name="T25" fmla="*/ 682 h 800"/>
                <a:gd name="T26" fmla="*/ 198 w 769"/>
                <a:gd name="T27" fmla="*/ 725 h 800"/>
                <a:gd name="T28" fmla="*/ 186 w 769"/>
                <a:gd name="T29" fmla="*/ 725 h 800"/>
                <a:gd name="T30" fmla="*/ 186 w 769"/>
                <a:gd name="T31" fmla="*/ 800 h 800"/>
                <a:gd name="T32" fmla="*/ 579 w 769"/>
                <a:gd name="T33" fmla="*/ 800 h 800"/>
                <a:gd name="T34" fmla="*/ 579 w 769"/>
                <a:gd name="T35" fmla="*/ 725 h 800"/>
                <a:gd name="T36" fmla="*/ 566 w 769"/>
                <a:gd name="T37" fmla="*/ 725 h 800"/>
                <a:gd name="T38" fmla="*/ 441 w 769"/>
                <a:gd name="T39" fmla="*/ 682 h 800"/>
                <a:gd name="T40" fmla="*/ 473 w 769"/>
                <a:gd name="T41" fmla="*/ 682 h 800"/>
                <a:gd name="T42" fmla="*/ 473 w 769"/>
                <a:gd name="T43" fmla="*/ 575 h 800"/>
                <a:gd name="T44" fmla="*/ 436 w 769"/>
                <a:gd name="T45" fmla="*/ 575 h 800"/>
                <a:gd name="T46" fmla="*/ 436 w 769"/>
                <a:gd name="T47" fmla="*/ 542 h 800"/>
                <a:gd name="T48" fmla="*/ 569 w 769"/>
                <a:gd name="T49" fmla="*/ 443 h 800"/>
                <a:gd name="T50" fmla="*/ 766 w 769"/>
                <a:gd name="T51" fmla="*/ 163 h 800"/>
                <a:gd name="T52" fmla="*/ 736 w 769"/>
                <a:gd name="T53" fmla="*/ 83 h 800"/>
                <a:gd name="T54" fmla="*/ 27 w 769"/>
                <a:gd name="T55" fmla="*/ 161 h 800"/>
                <a:gd name="T56" fmla="*/ 45 w 769"/>
                <a:gd name="T57" fmla="*/ 103 h 800"/>
                <a:gd name="T58" fmla="*/ 118 w 769"/>
                <a:gd name="T59" fmla="*/ 106 h 800"/>
                <a:gd name="T60" fmla="*/ 118 w 769"/>
                <a:gd name="T61" fmla="*/ 270 h 800"/>
                <a:gd name="T62" fmla="*/ 151 w 769"/>
                <a:gd name="T63" fmla="*/ 382 h 800"/>
                <a:gd name="T64" fmla="*/ 27 w 769"/>
                <a:gd name="T65" fmla="*/ 161 h 800"/>
                <a:gd name="T66" fmla="*/ 741 w 769"/>
                <a:gd name="T67" fmla="*/ 161 h 800"/>
                <a:gd name="T68" fmla="*/ 615 w 769"/>
                <a:gd name="T69" fmla="*/ 384 h 800"/>
                <a:gd name="T70" fmla="*/ 647 w 769"/>
                <a:gd name="T71" fmla="*/ 269 h 800"/>
                <a:gd name="T72" fmla="*/ 647 w 769"/>
                <a:gd name="T73" fmla="*/ 108 h 800"/>
                <a:gd name="T74" fmla="*/ 722 w 769"/>
                <a:gd name="T75" fmla="*/ 103 h 800"/>
                <a:gd name="T76" fmla="*/ 741 w 769"/>
                <a:gd name="T77" fmla="*/ 161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69" h="800">
                  <a:moveTo>
                    <a:pt x="736" y="83"/>
                  </a:moveTo>
                  <a:cubicBezTo>
                    <a:pt x="711" y="64"/>
                    <a:pt x="677" y="62"/>
                    <a:pt x="649" y="78"/>
                  </a:cubicBezTo>
                  <a:cubicBezTo>
                    <a:pt x="649" y="0"/>
                    <a:pt x="649" y="0"/>
                    <a:pt x="649" y="0"/>
                  </a:cubicBezTo>
                  <a:cubicBezTo>
                    <a:pt x="120" y="0"/>
                    <a:pt x="120" y="0"/>
                    <a:pt x="120" y="0"/>
                  </a:cubicBezTo>
                  <a:cubicBezTo>
                    <a:pt x="120" y="76"/>
                    <a:pt x="120" y="76"/>
                    <a:pt x="120" y="76"/>
                  </a:cubicBezTo>
                  <a:cubicBezTo>
                    <a:pt x="92" y="62"/>
                    <a:pt x="58" y="64"/>
                    <a:pt x="32" y="83"/>
                  </a:cubicBezTo>
                  <a:cubicBezTo>
                    <a:pt x="11" y="96"/>
                    <a:pt x="0" y="125"/>
                    <a:pt x="2" y="163"/>
                  </a:cubicBezTo>
                  <a:cubicBezTo>
                    <a:pt x="7" y="255"/>
                    <a:pt x="81" y="383"/>
                    <a:pt x="195" y="442"/>
                  </a:cubicBezTo>
                  <a:cubicBezTo>
                    <a:pt x="234" y="482"/>
                    <a:pt x="279" y="516"/>
                    <a:pt x="329" y="542"/>
                  </a:cubicBezTo>
                  <a:cubicBezTo>
                    <a:pt x="329" y="575"/>
                    <a:pt x="329" y="575"/>
                    <a:pt x="329" y="575"/>
                  </a:cubicBezTo>
                  <a:cubicBezTo>
                    <a:pt x="292" y="575"/>
                    <a:pt x="292" y="575"/>
                    <a:pt x="292" y="575"/>
                  </a:cubicBezTo>
                  <a:cubicBezTo>
                    <a:pt x="292" y="682"/>
                    <a:pt x="292" y="682"/>
                    <a:pt x="292" y="682"/>
                  </a:cubicBezTo>
                  <a:cubicBezTo>
                    <a:pt x="323" y="682"/>
                    <a:pt x="323" y="682"/>
                    <a:pt x="323" y="682"/>
                  </a:cubicBezTo>
                  <a:cubicBezTo>
                    <a:pt x="308" y="716"/>
                    <a:pt x="231" y="725"/>
                    <a:pt x="198" y="725"/>
                  </a:cubicBezTo>
                  <a:cubicBezTo>
                    <a:pt x="186" y="725"/>
                    <a:pt x="186" y="725"/>
                    <a:pt x="186" y="725"/>
                  </a:cubicBezTo>
                  <a:cubicBezTo>
                    <a:pt x="186" y="800"/>
                    <a:pt x="186" y="800"/>
                    <a:pt x="186" y="800"/>
                  </a:cubicBezTo>
                  <a:cubicBezTo>
                    <a:pt x="579" y="800"/>
                    <a:pt x="579" y="800"/>
                    <a:pt x="579" y="800"/>
                  </a:cubicBezTo>
                  <a:cubicBezTo>
                    <a:pt x="579" y="725"/>
                    <a:pt x="579" y="725"/>
                    <a:pt x="579" y="725"/>
                  </a:cubicBezTo>
                  <a:cubicBezTo>
                    <a:pt x="566" y="725"/>
                    <a:pt x="566" y="725"/>
                    <a:pt x="566" y="725"/>
                  </a:cubicBezTo>
                  <a:cubicBezTo>
                    <a:pt x="536" y="725"/>
                    <a:pt x="457" y="715"/>
                    <a:pt x="441" y="682"/>
                  </a:cubicBezTo>
                  <a:cubicBezTo>
                    <a:pt x="473" y="682"/>
                    <a:pt x="473" y="682"/>
                    <a:pt x="473" y="682"/>
                  </a:cubicBezTo>
                  <a:cubicBezTo>
                    <a:pt x="473" y="575"/>
                    <a:pt x="473" y="575"/>
                    <a:pt x="473" y="575"/>
                  </a:cubicBezTo>
                  <a:cubicBezTo>
                    <a:pt x="436" y="575"/>
                    <a:pt x="436" y="575"/>
                    <a:pt x="436" y="575"/>
                  </a:cubicBezTo>
                  <a:cubicBezTo>
                    <a:pt x="436" y="542"/>
                    <a:pt x="436" y="542"/>
                    <a:pt x="436" y="542"/>
                  </a:cubicBezTo>
                  <a:cubicBezTo>
                    <a:pt x="485" y="516"/>
                    <a:pt x="530" y="483"/>
                    <a:pt x="569" y="443"/>
                  </a:cubicBezTo>
                  <a:cubicBezTo>
                    <a:pt x="685" y="385"/>
                    <a:pt x="759" y="255"/>
                    <a:pt x="766" y="163"/>
                  </a:cubicBezTo>
                  <a:cubicBezTo>
                    <a:pt x="769" y="125"/>
                    <a:pt x="758" y="96"/>
                    <a:pt x="736" y="83"/>
                  </a:cubicBezTo>
                  <a:close/>
                  <a:moveTo>
                    <a:pt x="27" y="161"/>
                  </a:moveTo>
                  <a:cubicBezTo>
                    <a:pt x="26" y="133"/>
                    <a:pt x="32" y="111"/>
                    <a:pt x="45" y="103"/>
                  </a:cubicBezTo>
                  <a:cubicBezTo>
                    <a:pt x="67" y="86"/>
                    <a:pt x="98" y="88"/>
                    <a:pt x="118" y="106"/>
                  </a:cubicBezTo>
                  <a:cubicBezTo>
                    <a:pt x="118" y="270"/>
                    <a:pt x="118" y="270"/>
                    <a:pt x="118" y="270"/>
                  </a:cubicBezTo>
                  <a:cubicBezTo>
                    <a:pt x="119" y="309"/>
                    <a:pt x="130" y="348"/>
                    <a:pt x="151" y="382"/>
                  </a:cubicBezTo>
                  <a:cubicBezTo>
                    <a:pt x="77" y="321"/>
                    <a:pt x="31" y="229"/>
                    <a:pt x="27" y="161"/>
                  </a:cubicBezTo>
                  <a:close/>
                  <a:moveTo>
                    <a:pt x="741" y="161"/>
                  </a:moveTo>
                  <a:cubicBezTo>
                    <a:pt x="737" y="229"/>
                    <a:pt x="690" y="323"/>
                    <a:pt x="615" y="384"/>
                  </a:cubicBezTo>
                  <a:cubicBezTo>
                    <a:pt x="636" y="350"/>
                    <a:pt x="647" y="310"/>
                    <a:pt x="647" y="269"/>
                  </a:cubicBezTo>
                  <a:cubicBezTo>
                    <a:pt x="647" y="108"/>
                    <a:pt x="647" y="108"/>
                    <a:pt x="647" y="108"/>
                  </a:cubicBezTo>
                  <a:cubicBezTo>
                    <a:pt x="668" y="88"/>
                    <a:pt x="699" y="86"/>
                    <a:pt x="722" y="103"/>
                  </a:cubicBezTo>
                  <a:cubicBezTo>
                    <a:pt x="736" y="111"/>
                    <a:pt x="742" y="133"/>
                    <a:pt x="741" y="161"/>
                  </a:cubicBezTo>
                  <a:close/>
                </a:path>
              </a:pathLst>
            </a:custGeom>
            <a:gradFill>
              <a:gsLst>
                <a:gs pos="17000">
                  <a:srgbClr val="54A1E3"/>
                </a:gs>
                <a:gs pos="74000">
                  <a:srgbClr val="657DFB"/>
                </a:gs>
              </a:gsLst>
              <a:lin ang="2700000" scaled="0"/>
            </a:gradFill>
            <a:ln>
              <a:noFill/>
            </a:ln>
          </p:spPr>
          <p:txBody>
            <a:bodyPr vert="horz" wrap="square" lIns="91440" tIns="45720" rIns="91440" bIns="45720" numCol="1" anchor="t" anchorCtr="0" compatLnSpc="1"/>
            <a:lstStyle/>
            <a:p>
              <a:endParaRPr lang="zh-CN" altLang="en-US" dirty="0">
                <a:latin typeface="Noto Sans S Chinese Bold" panose="020B0800000000000000" pitchFamily="34" charset="-122"/>
                <a:ea typeface="Noto Sans S Chinese Bold" panose="020B0800000000000000" pitchFamily="34" charset="-122"/>
              </a:endParaRPr>
            </a:p>
          </p:txBody>
        </p:sp>
        <p:sp>
          <p:nvSpPr>
            <p:cNvPr id="14" name="Freeform 6"/>
            <p:cNvSpPr/>
            <p:nvPr/>
          </p:nvSpPr>
          <p:spPr bwMode="auto">
            <a:xfrm>
              <a:off x="4822825" y="2803525"/>
              <a:ext cx="369888" cy="884238"/>
            </a:xfrm>
            <a:custGeom>
              <a:avLst/>
              <a:gdLst>
                <a:gd name="T0" fmla="*/ 87 w 87"/>
                <a:gd name="T1" fmla="*/ 0 h 208"/>
                <a:gd name="T2" fmla="*/ 87 w 87"/>
                <a:gd name="T3" fmla="*/ 208 h 208"/>
                <a:gd name="T4" fmla="*/ 42 w 87"/>
                <a:gd name="T5" fmla="*/ 208 h 208"/>
                <a:gd name="T6" fmla="*/ 42 w 87"/>
                <a:gd name="T7" fmla="*/ 51 h 208"/>
                <a:gd name="T8" fmla="*/ 33 w 87"/>
                <a:gd name="T9" fmla="*/ 57 h 208"/>
                <a:gd name="T10" fmla="*/ 24 w 87"/>
                <a:gd name="T11" fmla="*/ 63 h 208"/>
                <a:gd name="T12" fmla="*/ 12 w 87"/>
                <a:gd name="T13" fmla="*/ 67 h 208"/>
                <a:gd name="T14" fmla="*/ 0 w 87"/>
                <a:gd name="T15" fmla="*/ 69 h 208"/>
                <a:gd name="T16" fmla="*/ 0 w 87"/>
                <a:gd name="T17" fmla="*/ 31 h 208"/>
                <a:gd name="T18" fmla="*/ 33 w 87"/>
                <a:gd name="T19" fmla="*/ 18 h 208"/>
                <a:gd name="T20" fmla="*/ 61 w 87"/>
                <a:gd name="T21" fmla="*/ 0 h 208"/>
                <a:gd name="T22" fmla="*/ 87 w 87"/>
                <a:gd name="T2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208">
                  <a:moveTo>
                    <a:pt x="87" y="0"/>
                  </a:moveTo>
                  <a:cubicBezTo>
                    <a:pt x="87" y="208"/>
                    <a:pt x="87" y="208"/>
                    <a:pt x="87" y="208"/>
                  </a:cubicBezTo>
                  <a:cubicBezTo>
                    <a:pt x="42" y="208"/>
                    <a:pt x="42" y="208"/>
                    <a:pt x="42" y="208"/>
                  </a:cubicBezTo>
                  <a:cubicBezTo>
                    <a:pt x="42" y="51"/>
                    <a:pt x="42" y="51"/>
                    <a:pt x="42" y="51"/>
                  </a:cubicBezTo>
                  <a:cubicBezTo>
                    <a:pt x="39" y="53"/>
                    <a:pt x="36" y="55"/>
                    <a:pt x="33" y="57"/>
                  </a:cubicBezTo>
                  <a:cubicBezTo>
                    <a:pt x="30" y="59"/>
                    <a:pt x="27" y="61"/>
                    <a:pt x="24" y="63"/>
                  </a:cubicBezTo>
                  <a:cubicBezTo>
                    <a:pt x="20" y="65"/>
                    <a:pt x="16" y="66"/>
                    <a:pt x="12" y="67"/>
                  </a:cubicBezTo>
                  <a:cubicBezTo>
                    <a:pt x="8" y="68"/>
                    <a:pt x="4" y="69"/>
                    <a:pt x="0" y="69"/>
                  </a:cubicBezTo>
                  <a:cubicBezTo>
                    <a:pt x="0" y="31"/>
                    <a:pt x="0" y="31"/>
                    <a:pt x="0" y="31"/>
                  </a:cubicBezTo>
                  <a:cubicBezTo>
                    <a:pt x="11" y="28"/>
                    <a:pt x="22" y="23"/>
                    <a:pt x="33" y="18"/>
                  </a:cubicBezTo>
                  <a:cubicBezTo>
                    <a:pt x="42" y="13"/>
                    <a:pt x="52" y="6"/>
                    <a:pt x="61" y="0"/>
                  </a:cubicBezTo>
                  <a:lnTo>
                    <a:pt x="87" y="0"/>
                  </a:lnTo>
                  <a:close/>
                </a:path>
              </a:pathLst>
            </a:custGeom>
            <a:solidFill>
              <a:srgbClr val="FEFE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Noto Sans S Chinese Bold" panose="020B0800000000000000" pitchFamily="34" charset="-122"/>
                <a:ea typeface="Noto Sans S Chinese Bold" panose="020B0800000000000000" pitchFamily="34" charset="-122"/>
              </a:endParaRPr>
            </a:p>
          </p:txBody>
        </p:sp>
      </p:grpSp>
      <p:grpSp>
        <p:nvGrpSpPr>
          <p:cNvPr id="15" name="组合 14"/>
          <p:cNvGrpSpPr/>
          <p:nvPr/>
        </p:nvGrpSpPr>
        <p:grpSpPr>
          <a:xfrm>
            <a:off x="614794" y="2244671"/>
            <a:ext cx="3406620" cy="1224448"/>
            <a:chOff x="614794" y="2041471"/>
            <a:chExt cx="3406620" cy="1224448"/>
          </a:xfrm>
        </p:grpSpPr>
        <p:sp>
          <p:nvSpPr>
            <p:cNvPr id="16" name="矩形 15"/>
            <p:cNvSpPr/>
            <p:nvPr/>
          </p:nvSpPr>
          <p:spPr>
            <a:xfrm>
              <a:off x="1160280" y="2145942"/>
              <a:ext cx="2061188" cy="400110"/>
            </a:xfrm>
            <a:prstGeom prst="rect">
              <a:avLst/>
            </a:prstGeom>
          </p:spPr>
          <p:txBody>
            <a:bodyPr wrap="square">
              <a:spAutoFit/>
            </a:bodyPr>
            <a:lstStyle/>
            <a:p>
              <a:pPr algn="r"/>
              <a:r>
                <a:rPr lang="zh-CN" altLang="en-US" sz="2000" b="1" dirty="0">
                  <a:solidFill>
                    <a:schemeClr val="bg1">
                      <a:lumMod val="50000"/>
                    </a:schemeClr>
                  </a:solidFill>
                  <a:latin typeface="Noto Sans S Chinese Bold" panose="020B0800000000000000" pitchFamily="34" charset="-122"/>
                  <a:ea typeface="Noto Sans S Chinese Bold" panose="020B0800000000000000" pitchFamily="34" charset="-122"/>
                </a:rPr>
                <a:t>关键词提取</a:t>
              </a:r>
              <a:endParaRPr lang="zh-CN" altLang="en-US" sz="20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18" name="矩形 17"/>
            <p:cNvSpPr/>
            <p:nvPr/>
          </p:nvSpPr>
          <p:spPr>
            <a:xfrm>
              <a:off x="614794" y="2620759"/>
              <a:ext cx="2606674" cy="645160"/>
            </a:xfrm>
            <a:prstGeom prst="rect">
              <a:avLst/>
            </a:prstGeom>
          </p:spPr>
          <p:txBody>
            <a:bodyPr wrap="square">
              <a:spAutoFit/>
            </a:bodyPr>
            <a:lstStyle/>
            <a:p>
              <a:pPr algn="r">
                <a:lnSpc>
                  <a:spcPct val="150000"/>
                </a:lnSpc>
              </a:pP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rPr>
                <a:t>命名实体识别</a:t>
              </a:r>
              <a:endPar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endParaRPr>
            </a:p>
            <a:p>
              <a:pPr algn="r">
                <a:lnSpc>
                  <a:spcPct val="150000"/>
                </a:lnSpc>
              </a:pPr>
              <a:r>
                <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rPr>
                <a:t>Named Entity Recongnition</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19" name="矩形 18"/>
            <p:cNvSpPr/>
            <p:nvPr/>
          </p:nvSpPr>
          <p:spPr>
            <a:xfrm>
              <a:off x="3216275" y="2041471"/>
              <a:ext cx="805139" cy="646331"/>
            </a:xfrm>
            <a:prstGeom prst="rect">
              <a:avLst/>
            </a:prstGeom>
          </p:spPr>
          <p:txBody>
            <a:bodyPr wrap="square">
              <a:spAutoFit/>
            </a:bodyPr>
            <a:lstStyle/>
            <a:p>
              <a:pPr algn="ctr"/>
              <a:r>
                <a:rPr lang="en-US" altLang="zh-CN" sz="3600" b="1" dirty="0">
                  <a:solidFill>
                    <a:schemeClr val="bg1">
                      <a:lumMod val="50000"/>
                    </a:schemeClr>
                  </a:solidFill>
                  <a:latin typeface="Noto Sans S Chinese Bold" panose="020B0800000000000000" pitchFamily="34" charset="-122"/>
                  <a:ea typeface="Noto Sans S Chinese Bold" panose="020B0800000000000000" pitchFamily="34" charset="-122"/>
                </a:rPr>
                <a:t>01</a:t>
              </a:r>
              <a:endParaRPr lang="zh-CN" altLang="en-US" sz="36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grpSp>
        <p:nvGrpSpPr>
          <p:cNvPr id="20" name="组合 19"/>
          <p:cNvGrpSpPr/>
          <p:nvPr/>
        </p:nvGrpSpPr>
        <p:grpSpPr>
          <a:xfrm>
            <a:off x="8170587" y="2244671"/>
            <a:ext cx="2866327" cy="646331"/>
            <a:chOff x="8170587" y="2041471"/>
            <a:chExt cx="2866327" cy="646331"/>
          </a:xfrm>
        </p:grpSpPr>
        <p:sp>
          <p:nvSpPr>
            <p:cNvPr id="21" name="矩形 20"/>
            <p:cNvSpPr/>
            <p:nvPr/>
          </p:nvSpPr>
          <p:spPr>
            <a:xfrm>
              <a:off x="8975726" y="2145942"/>
              <a:ext cx="2061188" cy="400110"/>
            </a:xfrm>
            <a:prstGeom prst="rect">
              <a:avLst/>
            </a:prstGeom>
          </p:spPr>
          <p:txBody>
            <a:bodyPr wrap="square">
              <a:spAutoFit/>
            </a:bodyPr>
            <a:lstStyle/>
            <a:p>
              <a:r>
                <a:rPr lang="zh-CN" altLang="en-US" sz="2000" b="1" dirty="0">
                  <a:solidFill>
                    <a:schemeClr val="bg1">
                      <a:lumMod val="50000"/>
                    </a:schemeClr>
                  </a:solidFill>
                  <a:latin typeface="Noto Sans S Chinese Bold" panose="020B0800000000000000" pitchFamily="34" charset="-122"/>
                  <a:ea typeface="Noto Sans S Chinese Bold" panose="020B0800000000000000" pitchFamily="34" charset="-122"/>
                </a:rPr>
                <a:t>依存分析</a:t>
              </a:r>
              <a:endParaRPr lang="zh-CN" altLang="en-US" sz="20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3" name="矩形 22"/>
            <p:cNvSpPr/>
            <p:nvPr/>
          </p:nvSpPr>
          <p:spPr>
            <a:xfrm>
              <a:off x="8170587" y="2041471"/>
              <a:ext cx="805139" cy="646331"/>
            </a:xfrm>
            <a:prstGeom prst="rect">
              <a:avLst/>
            </a:prstGeom>
          </p:spPr>
          <p:txBody>
            <a:bodyPr wrap="square">
              <a:spAutoFit/>
            </a:bodyPr>
            <a:lstStyle/>
            <a:p>
              <a:pPr algn="ctr"/>
              <a:r>
                <a:rPr lang="en-US" altLang="zh-CN" sz="3600" b="1" dirty="0">
                  <a:solidFill>
                    <a:schemeClr val="bg1">
                      <a:lumMod val="50000"/>
                    </a:schemeClr>
                  </a:solidFill>
                  <a:latin typeface="Noto Sans S Chinese Bold" panose="020B0800000000000000" pitchFamily="34" charset="-122"/>
                  <a:ea typeface="Noto Sans S Chinese Bold" panose="020B0800000000000000" pitchFamily="34" charset="-122"/>
                </a:rPr>
                <a:t>03</a:t>
              </a:r>
              <a:endParaRPr lang="zh-CN" altLang="en-US" sz="36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grpSp>
        <p:nvGrpSpPr>
          <p:cNvPr id="24" name="组合 23"/>
          <p:cNvGrpSpPr/>
          <p:nvPr/>
        </p:nvGrpSpPr>
        <p:grpSpPr>
          <a:xfrm>
            <a:off x="614794" y="4278310"/>
            <a:ext cx="3406620" cy="1527869"/>
            <a:chOff x="614794" y="4075110"/>
            <a:chExt cx="3406620" cy="1527869"/>
          </a:xfrm>
        </p:grpSpPr>
        <p:sp>
          <p:nvSpPr>
            <p:cNvPr id="25" name="矩形 24"/>
            <p:cNvSpPr/>
            <p:nvPr/>
          </p:nvSpPr>
          <p:spPr>
            <a:xfrm>
              <a:off x="1160280" y="4237469"/>
              <a:ext cx="2061188" cy="400110"/>
            </a:xfrm>
            <a:prstGeom prst="rect">
              <a:avLst/>
            </a:prstGeom>
          </p:spPr>
          <p:txBody>
            <a:bodyPr wrap="square">
              <a:spAutoFit/>
            </a:bodyPr>
            <a:lstStyle/>
            <a:p>
              <a:pPr algn="r"/>
              <a:r>
                <a:rPr lang="zh-CN" altLang="en-US" sz="2000" b="1" dirty="0">
                  <a:solidFill>
                    <a:schemeClr val="bg1">
                      <a:lumMod val="50000"/>
                    </a:schemeClr>
                  </a:solidFill>
                  <a:latin typeface="Noto Sans S Chinese Bold" panose="020B0800000000000000" pitchFamily="34" charset="-122"/>
                  <a:ea typeface="Noto Sans S Chinese Bold" panose="020B0800000000000000" pitchFamily="34" charset="-122"/>
                </a:rPr>
                <a:t>关系提取</a:t>
              </a:r>
              <a:endParaRPr lang="zh-CN" altLang="en-US" sz="20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6" name="矩形 25"/>
            <p:cNvSpPr/>
            <p:nvPr/>
          </p:nvSpPr>
          <p:spPr>
            <a:xfrm>
              <a:off x="614794" y="4712286"/>
              <a:ext cx="2606674" cy="890693"/>
            </a:xfrm>
            <a:prstGeom prst="rect">
              <a:avLst/>
            </a:prstGeom>
          </p:spPr>
          <p:txBody>
            <a:bodyPr wrap="square">
              <a:spAutoFit/>
            </a:bodyPr>
            <a:lstStyle/>
            <a:p>
              <a:pPr algn="r">
                <a:lnSpc>
                  <a:spcPct val="150000"/>
                </a:lnSpc>
              </a:pP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rPr>
                <a:t>规则</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endParaRPr>
            </a:p>
            <a:p>
              <a:pPr algn="r">
                <a:lnSpc>
                  <a:spcPct val="150000"/>
                </a:lnSpc>
              </a:pP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rPr>
                <a:t>统计</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endParaRPr>
            </a:p>
            <a:p>
              <a:pPr algn="r">
                <a:lnSpc>
                  <a:spcPct val="150000"/>
                </a:lnSpc>
              </a:pP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rPr>
                <a:t>深度学习</a:t>
              </a:r>
              <a:endPar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7" name="矩形 26"/>
            <p:cNvSpPr/>
            <p:nvPr/>
          </p:nvSpPr>
          <p:spPr>
            <a:xfrm>
              <a:off x="3216275" y="4075110"/>
              <a:ext cx="805139" cy="646331"/>
            </a:xfrm>
            <a:prstGeom prst="rect">
              <a:avLst/>
            </a:prstGeom>
          </p:spPr>
          <p:txBody>
            <a:bodyPr wrap="square">
              <a:spAutoFit/>
            </a:bodyPr>
            <a:lstStyle/>
            <a:p>
              <a:pPr algn="ctr"/>
              <a:r>
                <a:rPr lang="en-US" altLang="zh-CN" sz="3600" b="1" dirty="0">
                  <a:solidFill>
                    <a:schemeClr val="bg1">
                      <a:lumMod val="50000"/>
                    </a:schemeClr>
                  </a:solidFill>
                  <a:latin typeface="Noto Sans S Chinese Bold" panose="020B0800000000000000" pitchFamily="34" charset="-122"/>
                  <a:ea typeface="Noto Sans S Chinese Bold" panose="020B0800000000000000" pitchFamily="34" charset="-122"/>
                </a:rPr>
                <a:t>02</a:t>
              </a:r>
              <a:endParaRPr lang="zh-CN" altLang="en-US" sz="36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grpSp>
        <p:nvGrpSpPr>
          <p:cNvPr id="28" name="组合 27"/>
          <p:cNvGrpSpPr/>
          <p:nvPr/>
        </p:nvGrpSpPr>
        <p:grpSpPr>
          <a:xfrm>
            <a:off x="8170587" y="4278310"/>
            <a:ext cx="2866327" cy="1178022"/>
            <a:chOff x="8170587" y="4075110"/>
            <a:chExt cx="2866327" cy="1178022"/>
          </a:xfrm>
        </p:grpSpPr>
        <p:sp>
          <p:nvSpPr>
            <p:cNvPr id="29" name="矩形 28"/>
            <p:cNvSpPr/>
            <p:nvPr/>
          </p:nvSpPr>
          <p:spPr>
            <a:xfrm>
              <a:off x="8975726" y="4237469"/>
              <a:ext cx="2061188" cy="1015663"/>
            </a:xfrm>
            <a:prstGeom prst="rect">
              <a:avLst/>
            </a:prstGeom>
          </p:spPr>
          <p:txBody>
            <a:bodyPr wrap="square">
              <a:spAutoFit/>
            </a:bodyPr>
            <a:lstStyle/>
            <a:p>
              <a:r>
                <a:rPr lang="zh-CN" altLang="en-US" sz="2000" b="1" dirty="0">
                  <a:solidFill>
                    <a:schemeClr val="bg1">
                      <a:lumMod val="50000"/>
                    </a:schemeClr>
                  </a:solidFill>
                  <a:latin typeface="Noto Sans S Chinese Bold" panose="020B0800000000000000" pitchFamily="34" charset="-122"/>
                  <a:ea typeface="Noto Sans S Chinese Bold" panose="020B0800000000000000" pitchFamily="34" charset="-122"/>
                </a:rPr>
                <a:t>情感分析</a:t>
              </a:r>
              <a:r>
                <a:rPr lang="en-US" altLang="zh-CN" sz="2000" b="1" dirty="0">
                  <a:solidFill>
                    <a:schemeClr val="bg1">
                      <a:lumMod val="50000"/>
                    </a:schemeClr>
                  </a:solidFill>
                  <a:latin typeface="Noto Sans S Chinese Bold" panose="020B0800000000000000" pitchFamily="34" charset="-122"/>
                  <a:ea typeface="Noto Sans S Chinese Bold" panose="020B0800000000000000" pitchFamily="34" charset="-122"/>
                </a:rPr>
                <a:t>positive</a:t>
              </a:r>
              <a:endParaRPr lang="en-US" altLang="zh-CN" sz="2000" b="1" dirty="0">
                <a:solidFill>
                  <a:schemeClr val="bg1">
                    <a:lumMod val="50000"/>
                  </a:schemeClr>
                </a:solidFill>
                <a:latin typeface="Noto Sans S Chinese Bold" panose="020B0800000000000000" pitchFamily="34" charset="-122"/>
                <a:ea typeface="Noto Sans S Chinese Bold" panose="020B0800000000000000" pitchFamily="34" charset="-122"/>
              </a:endParaRPr>
            </a:p>
            <a:p>
              <a:r>
                <a:rPr lang="en-US" altLang="zh-CN" sz="2000" b="1" dirty="0">
                  <a:solidFill>
                    <a:schemeClr val="bg1">
                      <a:lumMod val="50000"/>
                    </a:schemeClr>
                  </a:solidFill>
                  <a:latin typeface="Noto Sans S Chinese Bold" panose="020B0800000000000000" pitchFamily="34" charset="-122"/>
                  <a:ea typeface="Noto Sans S Chinese Bold" panose="020B0800000000000000" pitchFamily="34" charset="-122"/>
                </a:rPr>
                <a:t>negative</a:t>
              </a:r>
              <a:endParaRPr lang="en-US" altLang="zh-CN" sz="20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31" name="矩形 30"/>
            <p:cNvSpPr/>
            <p:nvPr/>
          </p:nvSpPr>
          <p:spPr>
            <a:xfrm>
              <a:off x="8170587" y="4075110"/>
              <a:ext cx="805139" cy="646331"/>
            </a:xfrm>
            <a:prstGeom prst="rect">
              <a:avLst/>
            </a:prstGeom>
          </p:spPr>
          <p:txBody>
            <a:bodyPr wrap="square">
              <a:spAutoFit/>
            </a:bodyPr>
            <a:lstStyle/>
            <a:p>
              <a:pPr algn="ctr"/>
              <a:r>
                <a:rPr lang="en-US" altLang="zh-CN" sz="3600" b="1" dirty="0">
                  <a:solidFill>
                    <a:schemeClr val="bg1">
                      <a:lumMod val="50000"/>
                    </a:schemeClr>
                  </a:solidFill>
                  <a:latin typeface="Noto Sans S Chinese Bold" panose="020B0800000000000000" pitchFamily="34" charset="-122"/>
                  <a:ea typeface="Noto Sans S Chinese Bold" panose="020B0800000000000000" pitchFamily="34" charset="-122"/>
                </a:rPr>
                <a:t>04</a:t>
              </a:r>
              <a:endParaRPr lang="zh-CN" altLang="en-US" sz="36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pic>
        <p:nvPicPr>
          <p:cNvPr id="2" name="Picture 1"/>
          <p:cNvPicPr>
            <a:picLocks noChangeAspect="1"/>
          </p:cNvPicPr>
          <p:nvPr/>
        </p:nvPicPr>
        <p:blipFill>
          <a:blip r:embed="rId2"/>
          <a:stretch>
            <a:fillRect/>
          </a:stretch>
        </p:blipFill>
        <p:spPr>
          <a:xfrm>
            <a:off x="7863523" y="1348433"/>
            <a:ext cx="3771900" cy="4457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2000"/>
                                        <p:tgtEl>
                                          <p:spTgt spid="15"/>
                                        </p:tgtEl>
                                      </p:cBhvr>
                                    </p:animEffect>
                                  </p:childTnLst>
                                </p:cTn>
                              </p:par>
                              <p:par>
                                <p:cTn id="8" presetID="16" presetClass="entr" presetSubtype="21"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arn(inVertical)">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2"/>
                                        </p:tgtEl>
                                        <p:attrNameLst>
                                          <p:attrName>ppt_x</p:attrName>
                                        </p:attrNameLst>
                                      </p:cBhvr>
                                      <p:tavLst>
                                        <p:tav tm="0">
                                          <p:val>
                                            <p:strVal val="ppt_x"/>
                                          </p:val>
                                        </p:tav>
                                        <p:tav tm="100000">
                                          <p:val>
                                            <p:strVal val="ppt_x"/>
                                          </p:val>
                                        </p:tav>
                                      </p:tavLst>
                                    </p:anim>
                                    <p:anim calcmode="lin" valueType="num">
                                      <p:cBhvr additive="base">
                                        <p:cTn id="31" dur="500"/>
                                        <p:tgtEl>
                                          <p:spTgt spid="2"/>
                                        </p:tgtEl>
                                        <p:attrNameLst>
                                          <p:attrName>ppt_y</p:attrName>
                                        </p:attrNameLst>
                                      </p:cBhvr>
                                      <p:tavLst>
                                        <p:tav tm="0">
                                          <p:val>
                                            <p:strVal val="ppt_y"/>
                                          </p:val>
                                        </p:tav>
                                        <p:tav tm="100000">
                                          <p:val>
                                            <p:strVal val="1+ppt_h/2"/>
                                          </p:val>
                                        </p:tav>
                                      </p:tavLst>
                                    </p:anim>
                                    <p:set>
                                      <p:cBhvr>
                                        <p:cTn id="32" dur="1" fill="hold">
                                          <p:stCondLst>
                                            <p:cond delay="499"/>
                                          </p:stCondLst>
                                        </p:cTn>
                                        <p:tgtEl>
                                          <p:spTgt spid="2"/>
                                        </p:tgtEl>
                                        <p:attrNameLst>
                                          <p:attrName>style.visibility</p:attrName>
                                        </p:attrNameLst>
                                      </p:cBhvr>
                                      <p:to>
                                        <p:strVal val="hidden"/>
                                      </p:to>
                                    </p:set>
                                  </p:childTnLst>
                                </p:cTn>
                              </p:par>
                              <p:par>
                                <p:cTn id="33" presetID="2" presetClass="entr" presetSubtype="2" decel="10000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1000" fill="hold"/>
                                        <p:tgtEl>
                                          <p:spTgt spid="28"/>
                                        </p:tgtEl>
                                        <p:attrNameLst>
                                          <p:attrName>ppt_x</p:attrName>
                                        </p:attrNameLst>
                                      </p:cBhvr>
                                      <p:tavLst>
                                        <p:tav tm="0">
                                          <p:val>
                                            <p:strVal val="1+#ppt_w/2"/>
                                          </p:val>
                                        </p:tav>
                                        <p:tav tm="100000">
                                          <p:val>
                                            <p:strVal val="#ppt_x"/>
                                          </p:val>
                                        </p:tav>
                                      </p:tavLst>
                                    </p:anim>
                                    <p:anim calcmode="lin" valueType="num">
                                      <p:cBhvr additive="base">
                                        <p:cTn id="36"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a:off x="0" y="1890140"/>
            <a:ext cx="12188209" cy="3061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185243" y="3061349"/>
            <a:ext cx="4558042" cy="830997"/>
          </a:xfrm>
          <a:prstGeom prst="rect">
            <a:avLst/>
          </a:prstGeom>
          <a:noFill/>
        </p:spPr>
        <p:txBody>
          <a:bodyPr wrap="square" rtlCol="0">
            <a:spAutoFit/>
            <a:scene3d>
              <a:camera prst="orthographicFront"/>
              <a:lightRig rig="threePt" dir="t"/>
            </a:scene3d>
            <a:sp3d contourW="12700"/>
          </a:bodyPr>
          <a:lstStyle/>
          <a:p>
            <a:r>
              <a:rPr lang="zh-CN" altLang="en-US" sz="4800" b="1" spc="600"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rPr>
              <a:t>处理流程</a:t>
            </a:r>
            <a:endParaRPr lang="zh-CN" altLang="en-US" sz="4800" b="1" spc="600" dirty="0">
              <a:gradFill>
                <a:gsLst>
                  <a:gs pos="17000">
                    <a:srgbClr val="54A1E3"/>
                  </a:gs>
                  <a:gs pos="74000">
                    <a:srgbClr val="657DFB"/>
                  </a:gs>
                </a:gsLst>
                <a:lin ang="2700000" scaled="0"/>
              </a:gradFill>
              <a:latin typeface="Noto Sans S Chinese Bold" panose="020B0800000000000000" pitchFamily="34" charset="-122"/>
              <a:ea typeface="Noto Sans S Chinese Bold" panose="020B0800000000000000" pitchFamily="34" charset="-122"/>
            </a:endParaRPr>
          </a:p>
        </p:txBody>
      </p:sp>
      <p:sp>
        <p:nvSpPr>
          <p:cNvPr id="22" name="任意多边形 8"/>
          <p:cNvSpPr/>
          <p:nvPr/>
        </p:nvSpPr>
        <p:spPr>
          <a:xfrm>
            <a:off x="332024" y="453564"/>
            <a:ext cx="11527953" cy="6153999"/>
          </a:xfrm>
          <a:custGeom>
            <a:avLst/>
            <a:gdLst>
              <a:gd name="connsiteX0" fmla="*/ 0 w 11350172"/>
              <a:gd name="connsiteY0" fmla="*/ 4728029 h 6451600"/>
              <a:gd name="connsiteX1" fmla="*/ 51871 w 11350172"/>
              <a:gd name="connsiteY1" fmla="*/ 4728029 h 6451600"/>
              <a:gd name="connsiteX2" fmla="*/ 51871 w 11350172"/>
              <a:gd name="connsiteY2" fmla="*/ 6399729 h 6451600"/>
              <a:gd name="connsiteX3" fmla="*/ 11298301 w 11350172"/>
              <a:gd name="connsiteY3" fmla="*/ 6399729 h 6451600"/>
              <a:gd name="connsiteX4" fmla="*/ 11298301 w 11350172"/>
              <a:gd name="connsiteY4" fmla="*/ 4728029 h 6451600"/>
              <a:gd name="connsiteX5" fmla="*/ 11350172 w 11350172"/>
              <a:gd name="connsiteY5" fmla="*/ 4728029 h 6451600"/>
              <a:gd name="connsiteX6" fmla="*/ 11350172 w 11350172"/>
              <a:gd name="connsiteY6" fmla="*/ 6451600 h 6451600"/>
              <a:gd name="connsiteX7" fmla="*/ 0 w 11350172"/>
              <a:gd name="connsiteY7" fmla="*/ 6451600 h 6451600"/>
              <a:gd name="connsiteX8" fmla="*/ 0 w 11350172"/>
              <a:gd name="connsiteY8" fmla="*/ 0 h 6451600"/>
              <a:gd name="connsiteX9" fmla="*/ 11350172 w 11350172"/>
              <a:gd name="connsiteY9" fmla="*/ 0 h 6451600"/>
              <a:gd name="connsiteX10" fmla="*/ 11350172 w 11350172"/>
              <a:gd name="connsiteY10" fmla="*/ 1520372 h 6451600"/>
              <a:gd name="connsiteX11" fmla="*/ 11298301 w 11350172"/>
              <a:gd name="connsiteY11" fmla="*/ 1520372 h 6451600"/>
              <a:gd name="connsiteX12" fmla="*/ 11298301 w 11350172"/>
              <a:gd name="connsiteY12" fmla="*/ 51871 h 6451600"/>
              <a:gd name="connsiteX13" fmla="*/ 51871 w 11350172"/>
              <a:gd name="connsiteY13" fmla="*/ 51871 h 6451600"/>
              <a:gd name="connsiteX14" fmla="*/ 51871 w 11350172"/>
              <a:gd name="connsiteY14" fmla="*/ 1520372 h 6451600"/>
              <a:gd name="connsiteX15" fmla="*/ 0 w 11350172"/>
              <a:gd name="connsiteY15" fmla="*/ 1520372 h 645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50172" h="6451600">
                <a:moveTo>
                  <a:pt x="0" y="4728029"/>
                </a:moveTo>
                <a:lnTo>
                  <a:pt x="51871" y="4728029"/>
                </a:lnTo>
                <a:lnTo>
                  <a:pt x="51871" y="6399729"/>
                </a:lnTo>
                <a:lnTo>
                  <a:pt x="11298301" y="6399729"/>
                </a:lnTo>
                <a:lnTo>
                  <a:pt x="11298301" y="4728029"/>
                </a:lnTo>
                <a:lnTo>
                  <a:pt x="11350172" y="4728029"/>
                </a:lnTo>
                <a:lnTo>
                  <a:pt x="11350172" y="6451600"/>
                </a:lnTo>
                <a:lnTo>
                  <a:pt x="0" y="6451600"/>
                </a:lnTo>
                <a:close/>
                <a:moveTo>
                  <a:pt x="0" y="0"/>
                </a:moveTo>
                <a:lnTo>
                  <a:pt x="11350172" y="0"/>
                </a:lnTo>
                <a:lnTo>
                  <a:pt x="11350172" y="1520372"/>
                </a:lnTo>
                <a:lnTo>
                  <a:pt x="11298301" y="1520372"/>
                </a:lnTo>
                <a:lnTo>
                  <a:pt x="11298301" y="51871"/>
                </a:lnTo>
                <a:lnTo>
                  <a:pt x="51871" y="51871"/>
                </a:lnTo>
                <a:lnTo>
                  <a:pt x="51871" y="1520372"/>
                </a:lnTo>
                <a:lnTo>
                  <a:pt x="0" y="1520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椭圆 22"/>
          <p:cNvSpPr/>
          <p:nvPr/>
        </p:nvSpPr>
        <p:spPr>
          <a:xfrm>
            <a:off x="703873" y="2625947"/>
            <a:ext cx="1606112" cy="1606106"/>
          </a:xfrm>
          <a:prstGeom prst="ellipse">
            <a:avLst/>
          </a:prstGeom>
          <a:solidFill>
            <a:srgbClr val="4072C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chemeClr val="bg1"/>
                </a:solidFill>
                <a:latin typeface="Noto Sans S Chinese Bold" panose="020B0800000000000000" pitchFamily="34" charset="-122"/>
                <a:ea typeface="Noto Sans S Chinese Bold" panose="020B0800000000000000" pitchFamily="34" charset="-122"/>
              </a:rPr>
              <a:t>2</a:t>
            </a:r>
            <a:endParaRPr lang="zh-CN" altLang="en-US" sz="6000" b="1" dirty="0">
              <a:solidFill>
                <a:schemeClr val="bg1"/>
              </a:solidFill>
              <a:latin typeface="Noto Sans S Chinese Bold" panose="020B0800000000000000" pitchFamily="34" charset="-122"/>
              <a:ea typeface="Noto Sans S Chinese Bold" panose="020B0800000000000000" pitchFamily="34" charset="-122"/>
            </a:endParaRPr>
          </a:p>
        </p:txBody>
      </p:sp>
      <p:pic>
        <p:nvPicPr>
          <p:cNvPr id="24" name="图片 23"/>
          <p:cNvPicPr>
            <a:picLocks noChangeAspect="1"/>
          </p:cNvPicPr>
          <p:nvPr/>
        </p:nvPicPr>
        <p:blipFill rotWithShape="1">
          <a:blip r:embed="rId1">
            <a:extLst>
              <a:ext uri="{28A0092B-C50C-407E-A947-70E740481C1C}">
                <a14:useLocalDpi xmlns:a14="http://schemas.microsoft.com/office/drawing/2010/main" val="0"/>
              </a:ext>
            </a:extLst>
          </a:blip>
          <a:srcRect t="17572" b="10562"/>
          <a:stretch>
            <a:fillRect/>
          </a:stretch>
        </p:blipFill>
        <p:spPr>
          <a:xfrm>
            <a:off x="2076043" y="1007776"/>
            <a:ext cx="5008938" cy="48424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anim calcmode="lin" valueType="num">
                                      <p:cBhvr>
                                        <p:cTn id="23" dur="500" fill="hold"/>
                                        <p:tgtEl>
                                          <p:spTgt spid="24"/>
                                        </p:tgtEl>
                                        <p:attrNameLst>
                                          <p:attrName>ppt_x</p:attrName>
                                        </p:attrNameLst>
                                      </p:cBhvr>
                                      <p:tavLst>
                                        <p:tav tm="0">
                                          <p:val>
                                            <p:strVal val="#ppt_x"/>
                                          </p:val>
                                        </p:tav>
                                        <p:tav tm="100000">
                                          <p:val>
                                            <p:strVal val="#ppt_x"/>
                                          </p:val>
                                        </p:tav>
                                      </p:tavLst>
                                    </p:anim>
                                    <p:anim calcmode="lin" valueType="num">
                                      <p:cBhvr>
                                        <p:cTn id="24" dur="500" fill="hold"/>
                                        <p:tgtEl>
                                          <p:spTgt spid="24"/>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anim calcmode="lin" valueType="num">
                                      <p:cBhvr>
                                        <p:cTn id="34" dur="1000" fill="hold"/>
                                        <p:tgtEl>
                                          <p:spTgt spid="20"/>
                                        </p:tgtEl>
                                        <p:attrNameLst>
                                          <p:attrName>ppt_x</p:attrName>
                                        </p:attrNameLst>
                                      </p:cBhvr>
                                      <p:tavLst>
                                        <p:tav tm="0">
                                          <p:val>
                                            <p:strVal val="#ppt_x"/>
                                          </p:val>
                                        </p:tav>
                                        <p:tav tm="100000">
                                          <p:val>
                                            <p:strVal val="#ppt_x"/>
                                          </p:val>
                                        </p:tav>
                                      </p:tavLst>
                                    </p:anim>
                                    <p:anim calcmode="lin" valueType="num">
                                      <p:cBhvr>
                                        <p:cTn id="3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0" grpId="0"/>
      <p:bldP spid="22"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9595"/>
            <a:ext cx="12192000" cy="6984354"/>
            <a:chOff x="0" y="-12192"/>
            <a:chExt cx="12192000" cy="6984354"/>
          </a:xfrm>
        </p:grpSpPr>
        <p:sp>
          <p:nvSpPr>
            <p:cNvPr id="43" name="矩形 42"/>
            <p:cNvSpPr/>
            <p:nvPr/>
          </p:nvSpPr>
          <p:spPr>
            <a:xfrm>
              <a:off x="0" y="-12192"/>
              <a:ext cx="12192000" cy="6858000"/>
            </a:xfrm>
            <a:prstGeom prst="rect">
              <a:avLst/>
            </a:prstGeom>
            <a:gradFill>
              <a:gsLst>
                <a:gs pos="17000">
                  <a:srgbClr val="54A1E3"/>
                </a:gs>
                <a:gs pos="74000">
                  <a:srgbClr val="657DF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p:cNvSpPr/>
            <p:nvPr/>
          </p:nvSpPr>
          <p:spPr>
            <a:xfrm>
              <a:off x="254000" y="1054100"/>
              <a:ext cx="11684000" cy="557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4582756" y="271778"/>
              <a:ext cx="3026488" cy="553998"/>
            </a:xfrm>
            <a:prstGeom prst="rect">
              <a:avLst/>
            </a:prstGeom>
            <a:noFill/>
          </p:spPr>
          <p:txBody>
            <a:bodyPr wrap="square" rtlCol="0">
              <a:spAutoFit/>
            </a:bodyPr>
            <a:lstStyle/>
            <a:p>
              <a:pPr algn="dist"/>
              <a:r>
                <a:rPr lang="zh-CN" altLang="en-US" sz="3000" b="1" spc="600" dirty="0">
                  <a:solidFill>
                    <a:schemeClr val="bg1"/>
                  </a:solidFill>
                  <a:latin typeface="Noto Sans S Chinese Bold" panose="020B0800000000000000" pitchFamily="34" charset="-122"/>
                  <a:ea typeface="Noto Sans S Chinese Bold" panose="020B0800000000000000" pitchFamily="34" charset="-122"/>
                </a:rPr>
                <a:t>主要处理内容</a:t>
              </a:r>
              <a:endParaRPr lang="zh-CN" altLang="en-US" sz="3000" b="1" spc="600" dirty="0">
                <a:solidFill>
                  <a:schemeClr val="bg1"/>
                </a:solidFill>
                <a:latin typeface="Noto Sans S Chinese Bold" panose="020B0800000000000000" pitchFamily="34" charset="-122"/>
                <a:ea typeface="Noto Sans S Chinese Bold" panose="020B0800000000000000" pitchFamily="34" charset="-122"/>
              </a:endParaRPr>
            </a:p>
          </p:txBody>
        </p:sp>
        <p:pic>
          <p:nvPicPr>
            <p:cNvPr id="46" name="图片 45"/>
            <p:cNvPicPr>
              <a:picLocks noChangeAspect="1"/>
            </p:cNvPicPr>
            <p:nvPr/>
          </p:nvPicPr>
          <p:blipFill rotWithShape="1">
            <a:blip r:embed="rId1">
              <a:extLst>
                <a:ext uri="{28A0092B-C50C-407E-A947-70E740481C1C}">
                  <a14:useLocalDpi xmlns:a14="http://schemas.microsoft.com/office/drawing/2010/main" val="0"/>
                </a:ext>
              </a:extLst>
            </a:blip>
            <a:srcRect t="17572" b="10562"/>
            <a:stretch>
              <a:fillRect/>
            </a:stretch>
          </p:blipFill>
          <p:spPr>
            <a:xfrm>
              <a:off x="10411431" y="5250777"/>
              <a:ext cx="1780569" cy="1721385"/>
            </a:xfrm>
            <a:prstGeom prst="rect">
              <a:avLst/>
            </a:prstGeom>
          </p:spPr>
        </p:pic>
      </p:grpSp>
      <p:grpSp>
        <p:nvGrpSpPr>
          <p:cNvPr id="9" name="işḻide"/>
          <p:cNvGrpSpPr/>
          <p:nvPr/>
        </p:nvGrpSpPr>
        <p:grpSpPr>
          <a:xfrm>
            <a:off x="2793999" y="2303511"/>
            <a:ext cx="6604001" cy="3276503"/>
            <a:chOff x="2896255" y="2209107"/>
            <a:chExt cx="7573233" cy="3757378"/>
          </a:xfrm>
        </p:grpSpPr>
        <p:sp>
          <p:nvSpPr>
            <p:cNvPr id="13" name="îslîde"/>
            <p:cNvSpPr/>
            <p:nvPr/>
          </p:nvSpPr>
          <p:spPr bwMode="auto">
            <a:xfrm rot="5400000">
              <a:off x="3444467" y="2304357"/>
              <a:ext cx="1381113" cy="1190615"/>
            </a:xfrm>
            <a:prstGeom prst="hexagon">
              <a:avLst/>
            </a:prstGeom>
            <a:gradFill>
              <a:gsLst>
                <a:gs pos="17000">
                  <a:srgbClr val="54A1E3"/>
                </a:gs>
                <a:gs pos="74000">
                  <a:srgbClr val="657DFB"/>
                </a:gs>
              </a:gsLst>
              <a:lin ang="2700000" scaled="0"/>
            </a:gradFill>
            <a:ln w="19050">
              <a:noFill/>
              <a:round/>
            </a:ln>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1200" dirty="0">
                <a:latin typeface="Noto Sans S Chinese Bold" panose="020B0800000000000000" pitchFamily="34" charset="-122"/>
              </a:endParaRPr>
            </a:p>
          </p:txBody>
        </p:sp>
        <p:sp>
          <p:nvSpPr>
            <p:cNvPr id="14" name="îṣľïde"/>
            <p:cNvSpPr/>
            <p:nvPr/>
          </p:nvSpPr>
          <p:spPr bwMode="auto">
            <a:xfrm rot="5400000">
              <a:off x="2801006" y="3492489"/>
              <a:ext cx="1381113" cy="1190615"/>
            </a:xfrm>
            <a:prstGeom prst="hexagon">
              <a:avLst/>
            </a:prstGeom>
            <a:gradFill>
              <a:gsLst>
                <a:gs pos="17000">
                  <a:srgbClr val="54A1E3"/>
                </a:gs>
                <a:gs pos="74000">
                  <a:srgbClr val="657DFB"/>
                </a:gs>
              </a:gsLst>
              <a:lin ang="2700000" scaled="0"/>
            </a:gradFill>
            <a:ln w="19050">
              <a:noFill/>
              <a:round/>
            </a:ln>
          </p:spPr>
          <p:txBody>
            <a:bodyPr rot="0" spcFirstLastPara="0" vert="vert270" wrap="none" lIns="91440" tIns="45720" rIns="91440" bIns="45720" anchor="ctr" anchorCtr="1" forceAA="0" compatLnSpc="1">
              <a:norm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dirty="0">
                  <a:solidFill>
                    <a:schemeClr val="bg1">
                      <a:lumMod val="100000"/>
                    </a:schemeClr>
                  </a:solidFill>
                  <a:latin typeface="Noto Sans S Chinese Bold" panose="020B0800000000000000" pitchFamily="34" charset="-122"/>
                  <a:ea typeface="Noto Sans S Chinese Bold" panose="020B0800000000000000" pitchFamily="34" charset="-122"/>
                </a:rPr>
                <a:t>01</a:t>
              </a:r>
              <a:endParaRPr lang="en-US" altLang="zh-CN" sz="2800" dirty="0">
                <a:solidFill>
                  <a:schemeClr val="bg1">
                    <a:lumMod val="100000"/>
                  </a:schemeClr>
                </a:solidFill>
                <a:latin typeface="Noto Sans S Chinese Bold" panose="020B0800000000000000" pitchFamily="34" charset="-122"/>
                <a:ea typeface="Noto Sans S Chinese Bold" panose="020B0800000000000000" pitchFamily="34" charset="-122"/>
              </a:endParaRPr>
            </a:p>
          </p:txBody>
        </p:sp>
        <p:sp>
          <p:nvSpPr>
            <p:cNvPr id="15" name="îšḷíďè"/>
            <p:cNvSpPr/>
            <p:nvPr/>
          </p:nvSpPr>
          <p:spPr bwMode="auto">
            <a:xfrm rot="5400000">
              <a:off x="4087927" y="3492489"/>
              <a:ext cx="1381113" cy="1190615"/>
            </a:xfrm>
            <a:prstGeom prst="hexagon">
              <a:avLst/>
            </a:prstGeom>
            <a:solidFill>
              <a:schemeClr val="accent3"/>
            </a:solidFill>
            <a:ln w="19050">
              <a:noFill/>
              <a:round/>
            </a:ln>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1200" dirty="0">
                <a:latin typeface="Noto Sans S Chinese Bold" panose="020B0800000000000000" pitchFamily="34" charset="-122"/>
              </a:endParaRPr>
            </a:p>
          </p:txBody>
        </p:sp>
        <p:sp>
          <p:nvSpPr>
            <p:cNvPr id="16" name="ïṧľîḑè"/>
            <p:cNvSpPr/>
            <p:nvPr/>
          </p:nvSpPr>
          <p:spPr bwMode="auto">
            <a:xfrm rot="5400000">
              <a:off x="5374847" y="3492489"/>
              <a:ext cx="1381113" cy="1190615"/>
            </a:xfrm>
            <a:prstGeom prst="hexagon">
              <a:avLst/>
            </a:prstGeom>
            <a:gradFill>
              <a:gsLst>
                <a:gs pos="17000">
                  <a:srgbClr val="54A1E3"/>
                </a:gs>
                <a:gs pos="74000">
                  <a:srgbClr val="657DFB"/>
                </a:gs>
              </a:gsLst>
              <a:lin ang="2700000" scaled="0"/>
            </a:gradFill>
            <a:ln w="19050">
              <a:noFill/>
              <a:round/>
            </a:ln>
          </p:spPr>
          <p:txBody>
            <a:bodyPr rot="0" spcFirstLastPara="0" vert="vert270" wrap="none" lIns="91440" tIns="45720" rIns="91440" bIns="45720" anchor="ctr" anchorCtr="1" forceAA="0" compatLnSpc="1">
              <a:norm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dirty="0">
                  <a:solidFill>
                    <a:schemeClr val="bg1">
                      <a:lumMod val="100000"/>
                    </a:schemeClr>
                  </a:solidFill>
                  <a:latin typeface="Noto Sans S Chinese Bold" panose="020B0800000000000000" pitchFamily="34" charset="-122"/>
                  <a:ea typeface="Noto Sans S Chinese Bold" panose="020B0800000000000000" pitchFamily="34" charset="-122"/>
                </a:rPr>
                <a:t>02</a:t>
              </a:r>
              <a:endParaRPr lang="en-US" altLang="zh-CN" sz="2800" dirty="0">
                <a:solidFill>
                  <a:schemeClr val="bg1">
                    <a:lumMod val="100000"/>
                  </a:schemeClr>
                </a:solidFill>
                <a:latin typeface="Noto Sans S Chinese Bold" panose="020B0800000000000000" pitchFamily="34" charset="-122"/>
                <a:ea typeface="Noto Sans S Chinese Bold" panose="020B0800000000000000" pitchFamily="34" charset="-122"/>
              </a:endParaRPr>
            </a:p>
          </p:txBody>
        </p:sp>
        <p:sp>
          <p:nvSpPr>
            <p:cNvPr id="18" name="îšḻiḑe"/>
            <p:cNvSpPr/>
            <p:nvPr/>
          </p:nvSpPr>
          <p:spPr bwMode="auto">
            <a:xfrm rot="5400000">
              <a:off x="6002879" y="4680621"/>
              <a:ext cx="1381113" cy="1190615"/>
            </a:xfrm>
            <a:prstGeom prst="hexagon">
              <a:avLst/>
            </a:prstGeom>
            <a:gradFill>
              <a:gsLst>
                <a:gs pos="17000">
                  <a:srgbClr val="54A1E3"/>
                </a:gs>
                <a:gs pos="74000">
                  <a:srgbClr val="657DFB"/>
                </a:gs>
              </a:gsLst>
              <a:lin ang="2700000" scaled="0"/>
            </a:gradFill>
            <a:ln w="19050">
              <a:noFill/>
              <a:round/>
            </a:ln>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1200" dirty="0">
                <a:latin typeface="Noto Sans S Chinese Bold" panose="020B0800000000000000" pitchFamily="34" charset="-122"/>
              </a:endParaRPr>
            </a:p>
          </p:txBody>
        </p:sp>
        <p:sp>
          <p:nvSpPr>
            <p:cNvPr id="19" name="íśliḑé"/>
            <p:cNvSpPr/>
            <p:nvPr/>
          </p:nvSpPr>
          <p:spPr bwMode="auto">
            <a:xfrm rot="5400000">
              <a:off x="6002879" y="2304357"/>
              <a:ext cx="1381113" cy="1190615"/>
            </a:xfrm>
            <a:prstGeom prst="hexagon">
              <a:avLst/>
            </a:prstGeom>
            <a:gradFill>
              <a:gsLst>
                <a:gs pos="17000">
                  <a:srgbClr val="54A1E3"/>
                </a:gs>
                <a:gs pos="74000">
                  <a:srgbClr val="657DFB"/>
                </a:gs>
              </a:gsLst>
              <a:lin ang="2700000" scaled="0"/>
            </a:gradFill>
            <a:ln w="19050">
              <a:noFill/>
              <a:round/>
            </a:ln>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1200" dirty="0">
                <a:latin typeface="Noto Sans S Chinese Bold" panose="020B0800000000000000" pitchFamily="34" charset="-122"/>
              </a:endParaRPr>
            </a:p>
          </p:txBody>
        </p:sp>
        <p:sp>
          <p:nvSpPr>
            <p:cNvPr id="20" name="ísḷïḍe"/>
            <p:cNvSpPr/>
            <p:nvPr/>
          </p:nvSpPr>
          <p:spPr bwMode="auto">
            <a:xfrm rot="5400000">
              <a:off x="7289799" y="4680621"/>
              <a:ext cx="1381113" cy="1190615"/>
            </a:xfrm>
            <a:prstGeom prst="hexagon">
              <a:avLst/>
            </a:prstGeom>
            <a:gradFill>
              <a:gsLst>
                <a:gs pos="17000">
                  <a:srgbClr val="54A1E3"/>
                </a:gs>
                <a:gs pos="74000">
                  <a:srgbClr val="657DFB"/>
                </a:gs>
              </a:gsLst>
              <a:lin ang="2700000" scaled="0"/>
            </a:gradFill>
            <a:ln w="19050">
              <a:noFill/>
              <a:round/>
            </a:ln>
          </p:spPr>
          <p:txBody>
            <a:bodyPr rot="0" spcFirstLastPara="0" vert="vert270" wrap="none" lIns="91440" tIns="45720" rIns="91440" bIns="45720" anchor="ctr" anchorCtr="1" forceAA="0" compatLnSpc="1">
              <a:norm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dirty="0">
                  <a:solidFill>
                    <a:schemeClr val="bg1">
                      <a:lumMod val="100000"/>
                    </a:schemeClr>
                  </a:solidFill>
                  <a:latin typeface="Noto Sans S Chinese Bold" panose="020B0800000000000000" pitchFamily="34" charset="-122"/>
                  <a:ea typeface="Noto Sans S Chinese Bold" panose="020B0800000000000000" pitchFamily="34" charset="-122"/>
                </a:rPr>
                <a:t>03</a:t>
              </a:r>
              <a:endParaRPr lang="en-US" altLang="zh-CN" sz="2800" dirty="0">
                <a:solidFill>
                  <a:schemeClr val="bg1">
                    <a:lumMod val="100000"/>
                  </a:schemeClr>
                </a:solidFill>
                <a:latin typeface="Noto Sans S Chinese Bold" panose="020B0800000000000000" pitchFamily="34" charset="-122"/>
                <a:ea typeface="Noto Sans S Chinese Bold" panose="020B0800000000000000" pitchFamily="34" charset="-122"/>
              </a:endParaRPr>
            </a:p>
          </p:txBody>
        </p:sp>
        <p:sp>
          <p:nvSpPr>
            <p:cNvPr id="21" name="i$ḻidé"/>
            <p:cNvSpPr/>
            <p:nvPr/>
          </p:nvSpPr>
          <p:spPr bwMode="auto">
            <a:xfrm rot="5400000">
              <a:off x="7896703" y="3492489"/>
              <a:ext cx="1381113" cy="1190615"/>
            </a:xfrm>
            <a:prstGeom prst="hexagon">
              <a:avLst/>
            </a:prstGeom>
            <a:solidFill>
              <a:schemeClr val="accent3"/>
            </a:solidFill>
            <a:ln w="19050">
              <a:noFill/>
              <a:round/>
            </a:ln>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1200" dirty="0">
                <a:latin typeface="Noto Sans S Chinese Bold" panose="020B0800000000000000" pitchFamily="34" charset="-122"/>
              </a:endParaRPr>
            </a:p>
          </p:txBody>
        </p:sp>
        <p:sp>
          <p:nvSpPr>
            <p:cNvPr id="22" name="iṥḻíḋe"/>
            <p:cNvSpPr/>
            <p:nvPr/>
          </p:nvSpPr>
          <p:spPr bwMode="auto">
            <a:xfrm rot="5400000">
              <a:off x="9183624" y="3492489"/>
              <a:ext cx="1381113" cy="1190615"/>
            </a:xfrm>
            <a:prstGeom prst="hexagon">
              <a:avLst/>
            </a:prstGeom>
            <a:gradFill>
              <a:gsLst>
                <a:gs pos="17000">
                  <a:srgbClr val="54A1E3"/>
                </a:gs>
                <a:gs pos="74000">
                  <a:srgbClr val="657DFB"/>
                </a:gs>
              </a:gsLst>
              <a:lin ang="2700000" scaled="0"/>
            </a:gradFill>
            <a:ln w="19050">
              <a:noFill/>
              <a:round/>
            </a:ln>
          </p:spPr>
          <p:txBody>
            <a:bodyPr rot="0" spcFirstLastPara="0" vert="vert270" wrap="none" lIns="91440" tIns="45720" rIns="91440" bIns="45720" anchor="ctr" anchorCtr="1" forceAA="0" compatLnSpc="1">
              <a:norm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dirty="0">
                  <a:solidFill>
                    <a:schemeClr val="bg1">
                      <a:lumMod val="100000"/>
                    </a:schemeClr>
                  </a:solidFill>
                  <a:latin typeface="Noto Sans S Chinese Bold" panose="020B0800000000000000" pitchFamily="34" charset="-122"/>
                  <a:ea typeface="Noto Sans S Chinese Bold" panose="020B0800000000000000" pitchFamily="34" charset="-122"/>
                </a:rPr>
                <a:t>04</a:t>
              </a:r>
              <a:endParaRPr lang="en-US" altLang="zh-CN" sz="2800" dirty="0">
                <a:solidFill>
                  <a:schemeClr val="bg1">
                    <a:lumMod val="100000"/>
                  </a:schemeClr>
                </a:solidFill>
                <a:latin typeface="Noto Sans S Chinese Bold" panose="020B0800000000000000" pitchFamily="34" charset="-122"/>
                <a:ea typeface="Noto Sans S Chinese Bold" panose="020B0800000000000000" pitchFamily="34" charset="-122"/>
              </a:endParaRPr>
            </a:p>
          </p:txBody>
        </p:sp>
        <p:sp>
          <p:nvSpPr>
            <p:cNvPr id="23" name="îşļïďe"/>
            <p:cNvSpPr/>
            <p:nvPr/>
          </p:nvSpPr>
          <p:spPr bwMode="auto">
            <a:xfrm rot="5400000">
              <a:off x="8552857" y="2304356"/>
              <a:ext cx="1381113" cy="1190615"/>
            </a:xfrm>
            <a:prstGeom prst="hexagon">
              <a:avLst/>
            </a:prstGeom>
            <a:gradFill>
              <a:gsLst>
                <a:gs pos="17000">
                  <a:srgbClr val="54A1E3"/>
                </a:gs>
                <a:gs pos="74000">
                  <a:srgbClr val="657DFB"/>
                </a:gs>
              </a:gsLst>
              <a:lin ang="2700000" scaled="0"/>
            </a:gradFill>
            <a:ln w="19050">
              <a:noFill/>
              <a:round/>
            </a:ln>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1200" dirty="0">
                <a:latin typeface="Noto Sans S Chinese Bold" panose="020B0800000000000000" pitchFamily="34" charset="-122"/>
              </a:endParaRPr>
            </a:p>
          </p:txBody>
        </p:sp>
        <p:sp>
          <p:nvSpPr>
            <p:cNvPr id="24" name="iṥ1íḑê"/>
            <p:cNvSpPr>
              <a:spLocks noChangeAspect="1"/>
            </p:cNvSpPr>
            <p:nvPr/>
          </p:nvSpPr>
          <p:spPr bwMode="auto">
            <a:xfrm>
              <a:off x="6502909" y="2716959"/>
              <a:ext cx="381053" cy="365410"/>
            </a:xfrm>
            <a:custGeom>
              <a:avLst/>
              <a:gdLst>
                <a:gd name="T0" fmla="*/ 1759 w 1781"/>
                <a:gd name="T1" fmla="*/ 494 h 1708"/>
                <a:gd name="T2" fmla="*/ 1777 w 1781"/>
                <a:gd name="T3" fmla="*/ 565 h 1708"/>
                <a:gd name="T4" fmla="*/ 1703 w 1781"/>
                <a:gd name="T5" fmla="*/ 992 h 1708"/>
                <a:gd name="T6" fmla="*/ 1672 w 1781"/>
                <a:gd name="T7" fmla="*/ 1047 h 1708"/>
                <a:gd name="T8" fmla="*/ 1613 w 1781"/>
                <a:gd name="T9" fmla="*/ 1068 h 1708"/>
                <a:gd name="T10" fmla="*/ 528 w 1781"/>
                <a:gd name="T11" fmla="*/ 1068 h 1708"/>
                <a:gd name="T12" fmla="*/ 506 w 1781"/>
                <a:gd name="T13" fmla="*/ 1189 h 1708"/>
                <a:gd name="T14" fmla="*/ 1540 w 1781"/>
                <a:gd name="T15" fmla="*/ 1189 h 1708"/>
                <a:gd name="T16" fmla="*/ 1605 w 1781"/>
                <a:gd name="T17" fmla="*/ 1216 h 1708"/>
                <a:gd name="T18" fmla="*/ 1632 w 1781"/>
                <a:gd name="T19" fmla="*/ 1282 h 1708"/>
                <a:gd name="T20" fmla="*/ 1605 w 1781"/>
                <a:gd name="T21" fmla="*/ 1347 h 1708"/>
                <a:gd name="T22" fmla="*/ 1540 w 1781"/>
                <a:gd name="T23" fmla="*/ 1374 h 1708"/>
                <a:gd name="T24" fmla="*/ 396 w 1781"/>
                <a:gd name="T25" fmla="*/ 1374 h 1708"/>
                <a:gd name="T26" fmla="*/ 326 w 1781"/>
                <a:gd name="T27" fmla="*/ 1340 h 1708"/>
                <a:gd name="T28" fmla="*/ 304 w 1781"/>
                <a:gd name="T29" fmla="*/ 1264 h 1708"/>
                <a:gd name="T30" fmla="*/ 353 w 1781"/>
                <a:gd name="T31" fmla="*/ 998 h 1708"/>
                <a:gd name="T32" fmla="*/ 279 w 1781"/>
                <a:gd name="T33" fmla="*/ 249 h 1708"/>
                <a:gd name="T34" fmla="*/ 67 w 1781"/>
                <a:gd name="T35" fmla="*/ 183 h 1708"/>
                <a:gd name="T36" fmla="*/ 13 w 1781"/>
                <a:gd name="T37" fmla="*/ 138 h 1708"/>
                <a:gd name="T38" fmla="*/ 7 w 1781"/>
                <a:gd name="T39" fmla="*/ 67 h 1708"/>
                <a:gd name="T40" fmla="*/ 53 w 1781"/>
                <a:gd name="T41" fmla="*/ 13 h 1708"/>
                <a:gd name="T42" fmla="*/ 122 w 1781"/>
                <a:gd name="T43" fmla="*/ 7 h 1708"/>
                <a:gd name="T44" fmla="*/ 392 w 1781"/>
                <a:gd name="T45" fmla="*/ 93 h 1708"/>
                <a:gd name="T46" fmla="*/ 435 w 1781"/>
                <a:gd name="T47" fmla="*/ 122 h 1708"/>
                <a:gd name="T48" fmla="*/ 455 w 1781"/>
                <a:gd name="T49" fmla="*/ 171 h 1708"/>
                <a:gd name="T50" fmla="*/ 471 w 1781"/>
                <a:gd name="T51" fmla="*/ 320 h 1708"/>
                <a:gd name="T52" fmla="*/ 1697 w 1781"/>
                <a:gd name="T53" fmla="*/ 457 h 1708"/>
                <a:gd name="T54" fmla="*/ 1759 w 1781"/>
                <a:gd name="T55" fmla="*/ 494 h 1708"/>
                <a:gd name="T56" fmla="*/ 535 w 1781"/>
                <a:gd name="T57" fmla="*/ 1425 h 1708"/>
                <a:gd name="T58" fmla="*/ 635 w 1781"/>
                <a:gd name="T59" fmla="*/ 1466 h 1708"/>
                <a:gd name="T60" fmla="*/ 676 w 1781"/>
                <a:gd name="T61" fmla="*/ 1566 h 1708"/>
                <a:gd name="T62" fmla="*/ 635 w 1781"/>
                <a:gd name="T63" fmla="*/ 1666 h 1708"/>
                <a:gd name="T64" fmla="*/ 535 w 1781"/>
                <a:gd name="T65" fmla="*/ 1708 h 1708"/>
                <a:gd name="T66" fmla="*/ 436 w 1781"/>
                <a:gd name="T67" fmla="*/ 1666 h 1708"/>
                <a:gd name="T68" fmla="*/ 394 w 1781"/>
                <a:gd name="T69" fmla="*/ 1566 h 1708"/>
                <a:gd name="T70" fmla="*/ 436 w 1781"/>
                <a:gd name="T71" fmla="*/ 1466 h 1708"/>
                <a:gd name="T72" fmla="*/ 535 w 1781"/>
                <a:gd name="T73" fmla="*/ 1425 h 1708"/>
                <a:gd name="T74" fmla="*/ 1372 w 1781"/>
                <a:gd name="T75" fmla="*/ 1425 h 1708"/>
                <a:gd name="T76" fmla="*/ 1472 w 1781"/>
                <a:gd name="T77" fmla="*/ 1466 h 1708"/>
                <a:gd name="T78" fmla="*/ 1513 w 1781"/>
                <a:gd name="T79" fmla="*/ 1566 h 1708"/>
                <a:gd name="T80" fmla="*/ 1472 w 1781"/>
                <a:gd name="T81" fmla="*/ 1666 h 1708"/>
                <a:gd name="T82" fmla="*/ 1372 w 1781"/>
                <a:gd name="T83" fmla="*/ 1708 h 1708"/>
                <a:gd name="T84" fmla="*/ 1272 w 1781"/>
                <a:gd name="T85" fmla="*/ 1666 h 1708"/>
                <a:gd name="T86" fmla="*/ 1231 w 1781"/>
                <a:gd name="T87" fmla="*/ 1566 h 1708"/>
                <a:gd name="T88" fmla="*/ 1272 w 1781"/>
                <a:gd name="T89" fmla="*/ 1466 h 1708"/>
                <a:gd name="T90" fmla="*/ 1372 w 1781"/>
                <a:gd name="T91" fmla="*/ 1425 h 1708"/>
                <a:gd name="T92" fmla="*/ 1372 w 1781"/>
                <a:gd name="T93" fmla="*/ 1425 h 1708"/>
                <a:gd name="T94" fmla="*/ 1372 w 1781"/>
                <a:gd name="T95" fmla="*/ 1425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1" h="1708">
                  <a:moveTo>
                    <a:pt x="1759" y="494"/>
                  </a:moveTo>
                  <a:cubicBezTo>
                    <a:pt x="1775" y="514"/>
                    <a:pt x="1781" y="537"/>
                    <a:pt x="1777" y="565"/>
                  </a:cubicBezTo>
                  <a:cubicBezTo>
                    <a:pt x="1703" y="992"/>
                    <a:pt x="1703" y="992"/>
                    <a:pt x="1703" y="992"/>
                  </a:cubicBezTo>
                  <a:cubicBezTo>
                    <a:pt x="1700" y="1014"/>
                    <a:pt x="1690" y="1032"/>
                    <a:pt x="1672" y="1047"/>
                  </a:cubicBezTo>
                  <a:cubicBezTo>
                    <a:pt x="1655" y="1061"/>
                    <a:pt x="1635" y="1068"/>
                    <a:pt x="1613" y="1068"/>
                  </a:cubicBezTo>
                  <a:cubicBezTo>
                    <a:pt x="528" y="1068"/>
                    <a:pt x="528" y="1068"/>
                    <a:pt x="528" y="1068"/>
                  </a:cubicBezTo>
                  <a:cubicBezTo>
                    <a:pt x="506" y="1189"/>
                    <a:pt x="506" y="1189"/>
                    <a:pt x="506" y="1189"/>
                  </a:cubicBezTo>
                  <a:cubicBezTo>
                    <a:pt x="1540" y="1189"/>
                    <a:pt x="1540" y="1189"/>
                    <a:pt x="1540" y="1189"/>
                  </a:cubicBezTo>
                  <a:cubicBezTo>
                    <a:pt x="1565" y="1189"/>
                    <a:pt x="1586" y="1198"/>
                    <a:pt x="1605" y="1216"/>
                  </a:cubicBezTo>
                  <a:cubicBezTo>
                    <a:pt x="1623" y="1234"/>
                    <a:pt x="1632" y="1255"/>
                    <a:pt x="1632" y="1282"/>
                  </a:cubicBezTo>
                  <a:cubicBezTo>
                    <a:pt x="1632" y="1308"/>
                    <a:pt x="1623" y="1330"/>
                    <a:pt x="1605" y="1347"/>
                  </a:cubicBezTo>
                  <a:cubicBezTo>
                    <a:pt x="1586" y="1365"/>
                    <a:pt x="1565" y="1374"/>
                    <a:pt x="1540" y="1374"/>
                  </a:cubicBezTo>
                  <a:cubicBezTo>
                    <a:pt x="396" y="1374"/>
                    <a:pt x="396" y="1374"/>
                    <a:pt x="396" y="1374"/>
                  </a:cubicBezTo>
                  <a:cubicBezTo>
                    <a:pt x="369" y="1374"/>
                    <a:pt x="345" y="1362"/>
                    <a:pt x="326" y="1340"/>
                  </a:cubicBezTo>
                  <a:cubicBezTo>
                    <a:pt x="308" y="1318"/>
                    <a:pt x="300" y="1293"/>
                    <a:pt x="304" y="1264"/>
                  </a:cubicBezTo>
                  <a:cubicBezTo>
                    <a:pt x="353" y="998"/>
                    <a:pt x="353" y="998"/>
                    <a:pt x="353" y="998"/>
                  </a:cubicBezTo>
                  <a:cubicBezTo>
                    <a:pt x="279" y="249"/>
                    <a:pt x="279" y="249"/>
                    <a:pt x="279" y="249"/>
                  </a:cubicBezTo>
                  <a:cubicBezTo>
                    <a:pt x="67" y="183"/>
                    <a:pt x="67" y="183"/>
                    <a:pt x="67" y="183"/>
                  </a:cubicBezTo>
                  <a:cubicBezTo>
                    <a:pt x="43" y="175"/>
                    <a:pt x="25" y="160"/>
                    <a:pt x="13" y="138"/>
                  </a:cubicBezTo>
                  <a:cubicBezTo>
                    <a:pt x="2" y="116"/>
                    <a:pt x="0" y="92"/>
                    <a:pt x="7" y="67"/>
                  </a:cubicBezTo>
                  <a:cubicBezTo>
                    <a:pt x="14" y="43"/>
                    <a:pt x="30" y="25"/>
                    <a:pt x="53" y="13"/>
                  </a:cubicBezTo>
                  <a:cubicBezTo>
                    <a:pt x="76" y="2"/>
                    <a:pt x="99" y="0"/>
                    <a:pt x="122" y="7"/>
                  </a:cubicBezTo>
                  <a:cubicBezTo>
                    <a:pt x="392" y="93"/>
                    <a:pt x="392" y="93"/>
                    <a:pt x="392" y="93"/>
                  </a:cubicBezTo>
                  <a:cubicBezTo>
                    <a:pt x="409" y="98"/>
                    <a:pt x="423" y="108"/>
                    <a:pt x="435" y="122"/>
                  </a:cubicBezTo>
                  <a:cubicBezTo>
                    <a:pt x="446" y="137"/>
                    <a:pt x="452" y="153"/>
                    <a:pt x="455" y="171"/>
                  </a:cubicBezTo>
                  <a:cubicBezTo>
                    <a:pt x="471" y="320"/>
                    <a:pt x="471" y="320"/>
                    <a:pt x="471" y="320"/>
                  </a:cubicBezTo>
                  <a:cubicBezTo>
                    <a:pt x="1697" y="457"/>
                    <a:pt x="1697" y="457"/>
                    <a:pt x="1697" y="457"/>
                  </a:cubicBezTo>
                  <a:cubicBezTo>
                    <a:pt x="1724" y="461"/>
                    <a:pt x="1745" y="473"/>
                    <a:pt x="1759" y="494"/>
                  </a:cubicBezTo>
                  <a:close/>
                  <a:moveTo>
                    <a:pt x="535" y="1425"/>
                  </a:moveTo>
                  <a:cubicBezTo>
                    <a:pt x="575" y="1425"/>
                    <a:pt x="608" y="1438"/>
                    <a:pt x="635" y="1466"/>
                  </a:cubicBezTo>
                  <a:cubicBezTo>
                    <a:pt x="663" y="1493"/>
                    <a:pt x="676" y="1526"/>
                    <a:pt x="676" y="1566"/>
                  </a:cubicBezTo>
                  <a:cubicBezTo>
                    <a:pt x="676" y="1605"/>
                    <a:pt x="663" y="1638"/>
                    <a:pt x="635" y="1666"/>
                  </a:cubicBezTo>
                  <a:cubicBezTo>
                    <a:pt x="608" y="1694"/>
                    <a:pt x="575" y="1708"/>
                    <a:pt x="535" y="1708"/>
                  </a:cubicBezTo>
                  <a:cubicBezTo>
                    <a:pt x="496" y="1708"/>
                    <a:pt x="463" y="1694"/>
                    <a:pt x="436" y="1666"/>
                  </a:cubicBezTo>
                  <a:cubicBezTo>
                    <a:pt x="408" y="1638"/>
                    <a:pt x="394" y="1605"/>
                    <a:pt x="394" y="1566"/>
                  </a:cubicBezTo>
                  <a:cubicBezTo>
                    <a:pt x="394" y="1526"/>
                    <a:pt x="408" y="1493"/>
                    <a:pt x="436" y="1466"/>
                  </a:cubicBezTo>
                  <a:cubicBezTo>
                    <a:pt x="463" y="1438"/>
                    <a:pt x="496" y="1425"/>
                    <a:pt x="535" y="1425"/>
                  </a:cubicBezTo>
                  <a:close/>
                  <a:moveTo>
                    <a:pt x="1372" y="1425"/>
                  </a:moveTo>
                  <a:cubicBezTo>
                    <a:pt x="1411" y="1425"/>
                    <a:pt x="1444" y="1438"/>
                    <a:pt x="1472" y="1466"/>
                  </a:cubicBezTo>
                  <a:cubicBezTo>
                    <a:pt x="1499" y="1493"/>
                    <a:pt x="1513" y="1526"/>
                    <a:pt x="1513" y="1566"/>
                  </a:cubicBezTo>
                  <a:cubicBezTo>
                    <a:pt x="1513" y="1605"/>
                    <a:pt x="1499" y="1638"/>
                    <a:pt x="1472" y="1666"/>
                  </a:cubicBezTo>
                  <a:cubicBezTo>
                    <a:pt x="1444" y="1694"/>
                    <a:pt x="1411" y="1708"/>
                    <a:pt x="1372" y="1708"/>
                  </a:cubicBezTo>
                  <a:cubicBezTo>
                    <a:pt x="1332" y="1708"/>
                    <a:pt x="1299" y="1694"/>
                    <a:pt x="1272" y="1666"/>
                  </a:cubicBezTo>
                  <a:cubicBezTo>
                    <a:pt x="1244" y="1638"/>
                    <a:pt x="1231" y="1605"/>
                    <a:pt x="1231" y="1566"/>
                  </a:cubicBezTo>
                  <a:cubicBezTo>
                    <a:pt x="1231" y="1526"/>
                    <a:pt x="1244" y="1493"/>
                    <a:pt x="1272" y="1466"/>
                  </a:cubicBezTo>
                  <a:cubicBezTo>
                    <a:pt x="1299" y="1438"/>
                    <a:pt x="1332" y="1425"/>
                    <a:pt x="1372" y="1425"/>
                  </a:cubicBezTo>
                  <a:close/>
                  <a:moveTo>
                    <a:pt x="1372" y="1425"/>
                  </a:moveTo>
                  <a:cubicBezTo>
                    <a:pt x="1372" y="1425"/>
                    <a:pt x="1372" y="1425"/>
                    <a:pt x="1372" y="1425"/>
                  </a:cubicBezTo>
                </a:path>
              </a:pathLst>
            </a:custGeom>
            <a:solidFill>
              <a:schemeClr val="bg1"/>
            </a:solidFill>
            <a:ln>
              <a:noFill/>
            </a:ln>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1200" dirty="0">
                <a:latin typeface="Noto Sans S Chinese Bold" panose="020B0800000000000000" pitchFamily="34" charset="-122"/>
              </a:endParaRPr>
            </a:p>
          </p:txBody>
        </p:sp>
        <p:sp>
          <p:nvSpPr>
            <p:cNvPr id="25" name="ïṩlidé"/>
            <p:cNvSpPr>
              <a:spLocks noChangeAspect="1"/>
            </p:cNvSpPr>
            <p:nvPr/>
          </p:nvSpPr>
          <p:spPr bwMode="auto">
            <a:xfrm>
              <a:off x="9052887" y="2709360"/>
              <a:ext cx="381053" cy="380606"/>
            </a:xfrm>
            <a:custGeom>
              <a:avLst/>
              <a:gdLst>
                <a:gd name="T0" fmla="*/ 329 w 358"/>
                <a:gd name="T1" fmla="*/ 30 h 358"/>
                <a:gd name="T2" fmla="*/ 15 w 358"/>
                <a:gd name="T3" fmla="*/ 30 h 358"/>
                <a:gd name="T4" fmla="*/ 15 w 358"/>
                <a:gd name="T5" fmla="*/ 0 h 358"/>
                <a:gd name="T6" fmla="*/ 329 w 358"/>
                <a:gd name="T7" fmla="*/ 0 h 358"/>
                <a:gd name="T8" fmla="*/ 329 w 358"/>
                <a:gd name="T9" fmla="*/ 30 h 358"/>
                <a:gd name="T10" fmla="*/ 336 w 358"/>
                <a:gd name="T11" fmla="*/ 180 h 358"/>
                <a:gd name="T12" fmla="*/ 343 w 358"/>
                <a:gd name="T13" fmla="*/ 179 h 358"/>
                <a:gd name="T14" fmla="*/ 343 w 358"/>
                <a:gd name="T15" fmla="*/ 358 h 358"/>
                <a:gd name="T16" fmla="*/ 299 w 358"/>
                <a:gd name="T17" fmla="*/ 358 h 358"/>
                <a:gd name="T18" fmla="*/ 299 w 358"/>
                <a:gd name="T19" fmla="*/ 209 h 358"/>
                <a:gd name="T20" fmla="*/ 209 w 358"/>
                <a:gd name="T21" fmla="*/ 209 h 358"/>
                <a:gd name="T22" fmla="*/ 209 w 358"/>
                <a:gd name="T23" fmla="*/ 358 h 358"/>
                <a:gd name="T24" fmla="*/ 15 w 358"/>
                <a:gd name="T25" fmla="*/ 358 h 358"/>
                <a:gd name="T26" fmla="*/ 15 w 358"/>
                <a:gd name="T27" fmla="*/ 179 h 358"/>
                <a:gd name="T28" fmla="*/ 22 w 358"/>
                <a:gd name="T29" fmla="*/ 180 h 358"/>
                <a:gd name="T30" fmla="*/ 62 w 358"/>
                <a:gd name="T31" fmla="*/ 157 h 358"/>
                <a:gd name="T32" fmla="*/ 101 w 358"/>
                <a:gd name="T33" fmla="*/ 180 h 358"/>
                <a:gd name="T34" fmla="*/ 140 w 358"/>
                <a:gd name="T35" fmla="*/ 157 h 358"/>
                <a:gd name="T36" fmla="*/ 179 w 358"/>
                <a:gd name="T37" fmla="*/ 180 h 358"/>
                <a:gd name="T38" fmla="*/ 218 w 358"/>
                <a:gd name="T39" fmla="*/ 157 h 358"/>
                <a:gd name="T40" fmla="*/ 258 w 358"/>
                <a:gd name="T41" fmla="*/ 180 h 358"/>
                <a:gd name="T42" fmla="*/ 297 w 358"/>
                <a:gd name="T43" fmla="*/ 157 h 358"/>
                <a:gd name="T44" fmla="*/ 336 w 358"/>
                <a:gd name="T45" fmla="*/ 180 h 358"/>
                <a:gd name="T46" fmla="*/ 164 w 358"/>
                <a:gd name="T47" fmla="*/ 209 h 358"/>
                <a:gd name="T48" fmla="*/ 60 w 358"/>
                <a:gd name="T49" fmla="*/ 209 h 358"/>
                <a:gd name="T50" fmla="*/ 60 w 358"/>
                <a:gd name="T51" fmla="*/ 299 h 358"/>
                <a:gd name="T52" fmla="*/ 164 w 358"/>
                <a:gd name="T53" fmla="*/ 299 h 358"/>
                <a:gd name="T54" fmla="*/ 164 w 358"/>
                <a:gd name="T55" fmla="*/ 209 h 358"/>
                <a:gd name="T56" fmla="*/ 329 w 358"/>
                <a:gd name="T57" fmla="*/ 45 h 358"/>
                <a:gd name="T58" fmla="*/ 15 w 358"/>
                <a:gd name="T59" fmla="*/ 45 h 358"/>
                <a:gd name="T60" fmla="*/ 0 w 358"/>
                <a:gd name="T61" fmla="*/ 142 h 358"/>
                <a:gd name="T62" fmla="*/ 22 w 358"/>
                <a:gd name="T63" fmla="*/ 164 h 358"/>
                <a:gd name="T64" fmla="*/ 45 w 358"/>
                <a:gd name="T65" fmla="*/ 142 h 358"/>
                <a:gd name="T66" fmla="*/ 45 w 358"/>
                <a:gd name="T67" fmla="*/ 75 h 358"/>
                <a:gd name="T68" fmla="*/ 78 w 358"/>
                <a:gd name="T69" fmla="*/ 75 h 358"/>
                <a:gd name="T70" fmla="*/ 78 w 358"/>
                <a:gd name="T71" fmla="*/ 142 h 358"/>
                <a:gd name="T72" fmla="*/ 101 w 358"/>
                <a:gd name="T73" fmla="*/ 164 h 358"/>
                <a:gd name="T74" fmla="*/ 123 w 358"/>
                <a:gd name="T75" fmla="*/ 142 h 358"/>
                <a:gd name="T76" fmla="*/ 123 w 358"/>
                <a:gd name="T77" fmla="*/ 75 h 358"/>
                <a:gd name="T78" fmla="*/ 157 w 358"/>
                <a:gd name="T79" fmla="*/ 75 h 358"/>
                <a:gd name="T80" fmla="*/ 157 w 358"/>
                <a:gd name="T81" fmla="*/ 142 h 358"/>
                <a:gd name="T82" fmla="*/ 179 w 358"/>
                <a:gd name="T83" fmla="*/ 164 h 358"/>
                <a:gd name="T84" fmla="*/ 202 w 358"/>
                <a:gd name="T85" fmla="*/ 142 h 358"/>
                <a:gd name="T86" fmla="*/ 202 w 358"/>
                <a:gd name="T87" fmla="*/ 75 h 358"/>
                <a:gd name="T88" fmla="*/ 235 w 358"/>
                <a:gd name="T89" fmla="*/ 75 h 358"/>
                <a:gd name="T90" fmla="*/ 235 w 358"/>
                <a:gd name="T91" fmla="*/ 142 h 358"/>
                <a:gd name="T92" fmla="*/ 258 w 358"/>
                <a:gd name="T93" fmla="*/ 164 h 358"/>
                <a:gd name="T94" fmla="*/ 280 w 358"/>
                <a:gd name="T95" fmla="*/ 142 h 358"/>
                <a:gd name="T96" fmla="*/ 280 w 358"/>
                <a:gd name="T97" fmla="*/ 75 h 358"/>
                <a:gd name="T98" fmla="*/ 314 w 358"/>
                <a:gd name="T99" fmla="*/ 75 h 358"/>
                <a:gd name="T100" fmla="*/ 314 w 358"/>
                <a:gd name="T101" fmla="*/ 142 h 358"/>
                <a:gd name="T102" fmla="*/ 336 w 358"/>
                <a:gd name="T103" fmla="*/ 164 h 358"/>
                <a:gd name="T104" fmla="*/ 358 w 358"/>
                <a:gd name="T105" fmla="*/ 142 h 358"/>
                <a:gd name="T106" fmla="*/ 329 w 358"/>
                <a:gd name="T107" fmla="*/ 45 h 358"/>
                <a:gd name="T108" fmla="*/ 329 w 358"/>
                <a:gd name="T109" fmla="*/ 45 h 358"/>
                <a:gd name="T110" fmla="*/ 329 w 358"/>
                <a:gd name="T111" fmla="*/ 4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8" h="358">
                  <a:moveTo>
                    <a:pt x="329" y="30"/>
                  </a:moveTo>
                  <a:cubicBezTo>
                    <a:pt x="15" y="30"/>
                    <a:pt x="15" y="30"/>
                    <a:pt x="15" y="30"/>
                  </a:cubicBezTo>
                  <a:cubicBezTo>
                    <a:pt x="15" y="0"/>
                    <a:pt x="15" y="0"/>
                    <a:pt x="15" y="0"/>
                  </a:cubicBezTo>
                  <a:cubicBezTo>
                    <a:pt x="329" y="0"/>
                    <a:pt x="329" y="0"/>
                    <a:pt x="329" y="0"/>
                  </a:cubicBezTo>
                  <a:lnTo>
                    <a:pt x="329" y="30"/>
                  </a:lnTo>
                  <a:close/>
                  <a:moveTo>
                    <a:pt x="336" y="180"/>
                  </a:moveTo>
                  <a:cubicBezTo>
                    <a:pt x="339" y="180"/>
                    <a:pt x="341" y="180"/>
                    <a:pt x="343" y="179"/>
                  </a:cubicBezTo>
                  <a:cubicBezTo>
                    <a:pt x="343" y="358"/>
                    <a:pt x="343" y="358"/>
                    <a:pt x="343" y="358"/>
                  </a:cubicBezTo>
                  <a:cubicBezTo>
                    <a:pt x="299" y="358"/>
                    <a:pt x="299" y="358"/>
                    <a:pt x="299" y="358"/>
                  </a:cubicBezTo>
                  <a:cubicBezTo>
                    <a:pt x="299" y="209"/>
                    <a:pt x="299" y="209"/>
                    <a:pt x="299" y="209"/>
                  </a:cubicBezTo>
                  <a:cubicBezTo>
                    <a:pt x="209" y="209"/>
                    <a:pt x="209" y="209"/>
                    <a:pt x="209" y="209"/>
                  </a:cubicBezTo>
                  <a:cubicBezTo>
                    <a:pt x="209" y="358"/>
                    <a:pt x="209" y="358"/>
                    <a:pt x="209" y="358"/>
                  </a:cubicBezTo>
                  <a:cubicBezTo>
                    <a:pt x="15" y="358"/>
                    <a:pt x="15" y="358"/>
                    <a:pt x="15" y="358"/>
                  </a:cubicBezTo>
                  <a:cubicBezTo>
                    <a:pt x="15" y="179"/>
                    <a:pt x="15" y="179"/>
                    <a:pt x="15" y="179"/>
                  </a:cubicBezTo>
                  <a:cubicBezTo>
                    <a:pt x="17" y="180"/>
                    <a:pt x="20" y="180"/>
                    <a:pt x="22" y="180"/>
                  </a:cubicBezTo>
                  <a:cubicBezTo>
                    <a:pt x="39" y="180"/>
                    <a:pt x="54" y="171"/>
                    <a:pt x="62" y="157"/>
                  </a:cubicBezTo>
                  <a:cubicBezTo>
                    <a:pt x="69" y="171"/>
                    <a:pt x="84" y="180"/>
                    <a:pt x="101" y="180"/>
                  </a:cubicBezTo>
                  <a:cubicBezTo>
                    <a:pt x="118" y="180"/>
                    <a:pt x="132" y="171"/>
                    <a:pt x="140" y="157"/>
                  </a:cubicBezTo>
                  <a:cubicBezTo>
                    <a:pt x="148" y="171"/>
                    <a:pt x="162" y="180"/>
                    <a:pt x="179" y="180"/>
                  </a:cubicBezTo>
                  <a:cubicBezTo>
                    <a:pt x="196" y="180"/>
                    <a:pt x="211" y="171"/>
                    <a:pt x="218" y="157"/>
                  </a:cubicBezTo>
                  <a:cubicBezTo>
                    <a:pt x="226" y="171"/>
                    <a:pt x="241" y="180"/>
                    <a:pt x="258" y="180"/>
                  </a:cubicBezTo>
                  <a:cubicBezTo>
                    <a:pt x="274" y="180"/>
                    <a:pt x="289" y="171"/>
                    <a:pt x="297" y="157"/>
                  </a:cubicBezTo>
                  <a:cubicBezTo>
                    <a:pt x="304" y="171"/>
                    <a:pt x="319" y="180"/>
                    <a:pt x="336" y="180"/>
                  </a:cubicBezTo>
                  <a:close/>
                  <a:moveTo>
                    <a:pt x="164" y="209"/>
                  </a:moveTo>
                  <a:cubicBezTo>
                    <a:pt x="60" y="209"/>
                    <a:pt x="60" y="209"/>
                    <a:pt x="60" y="209"/>
                  </a:cubicBezTo>
                  <a:cubicBezTo>
                    <a:pt x="60" y="299"/>
                    <a:pt x="60" y="299"/>
                    <a:pt x="60" y="299"/>
                  </a:cubicBezTo>
                  <a:cubicBezTo>
                    <a:pt x="164" y="299"/>
                    <a:pt x="164" y="299"/>
                    <a:pt x="164" y="299"/>
                  </a:cubicBezTo>
                  <a:lnTo>
                    <a:pt x="164" y="209"/>
                  </a:lnTo>
                  <a:close/>
                  <a:moveTo>
                    <a:pt x="329" y="45"/>
                  </a:moveTo>
                  <a:cubicBezTo>
                    <a:pt x="15" y="45"/>
                    <a:pt x="15" y="45"/>
                    <a:pt x="15" y="45"/>
                  </a:cubicBezTo>
                  <a:cubicBezTo>
                    <a:pt x="15" y="45"/>
                    <a:pt x="0" y="139"/>
                    <a:pt x="0" y="142"/>
                  </a:cubicBezTo>
                  <a:cubicBezTo>
                    <a:pt x="0" y="154"/>
                    <a:pt x="10" y="164"/>
                    <a:pt x="22" y="164"/>
                  </a:cubicBezTo>
                  <a:cubicBezTo>
                    <a:pt x="35" y="164"/>
                    <a:pt x="45" y="154"/>
                    <a:pt x="45" y="142"/>
                  </a:cubicBezTo>
                  <a:cubicBezTo>
                    <a:pt x="45" y="75"/>
                    <a:pt x="45" y="75"/>
                    <a:pt x="45" y="75"/>
                  </a:cubicBezTo>
                  <a:cubicBezTo>
                    <a:pt x="78" y="75"/>
                    <a:pt x="78" y="75"/>
                    <a:pt x="78" y="75"/>
                  </a:cubicBezTo>
                  <a:cubicBezTo>
                    <a:pt x="78" y="142"/>
                    <a:pt x="78" y="142"/>
                    <a:pt x="78" y="142"/>
                  </a:cubicBezTo>
                  <a:cubicBezTo>
                    <a:pt x="78" y="154"/>
                    <a:pt x="88" y="164"/>
                    <a:pt x="101" y="164"/>
                  </a:cubicBezTo>
                  <a:cubicBezTo>
                    <a:pt x="113" y="164"/>
                    <a:pt x="123" y="154"/>
                    <a:pt x="123" y="142"/>
                  </a:cubicBezTo>
                  <a:cubicBezTo>
                    <a:pt x="123" y="75"/>
                    <a:pt x="123" y="75"/>
                    <a:pt x="123" y="75"/>
                  </a:cubicBezTo>
                  <a:cubicBezTo>
                    <a:pt x="157" y="75"/>
                    <a:pt x="157" y="75"/>
                    <a:pt x="157" y="75"/>
                  </a:cubicBezTo>
                  <a:cubicBezTo>
                    <a:pt x="157" y="142"/>
                    <a:pt x="157" y="142"/>
                    <a:pt x="157" y="142"/>
                  </a:cubicBezTo>
                  <a:cubicBezTo>
                    <a:pt x="157" y="154"/>
                    <a:pt x="167" y="164"/>
                    <a:pt x="179" y="164"/>
                  </a:cubicBezTo>
                  <a:cubicBezTo>
                    <a:pt x="192" y="164"/>
                    <a:pt x="202" y="154"/>
                    <a:pt x="202" y="142"/>
                  </a:cubicBezTo>
                  <a:cubicBezTo>
                    <a:pt x="202" y="75"/>
                    <a:pt x="202" y="75"/>
                    <a:pt x="202" y="75"/>
                  </a:cubicBezTo>
                  <a:cubicBezTo>
                    <a:pt x="235" y="75"/>
                    <a:pt x="235" y="75"/>
                    <a:pt x="235" y="75"/>
                  </a:cubicBezTo>
                  <a:cubicBezTo>
                    <a:pt x="235" y="142"/>
                    <a:pt x="235" y="142"/>
                    <a:pt x="235" y="142"/>
                  </a:cubicBezTo>
                  <a:cubicBezTo>
                    <a:pt x="235" y="154"/>
                    <a:pt x="245" y="164"/>
                    <a:pt x="258" y="164"/>
                  </a:cubicBezTo>
                  <a:cubicBezTo>
                    <a:pt x="270" y="164"/>
                    <a:pt x="280" y="154"/>
                    <a:pt x="280" y="142"/>
                  </a:cubicBezTo>
                  <a:cubicBezTo>
                    <a:pt x="280" y="75"/>
                    <a:pt x="280" y="75"/>
                    <a:pt x="280" y="75"/>
                  </a:cubicBezTo>
                  <a:cubicBezTo>
                    <a:pt x="314" y="75"/>
                    <a:pt x="314" y="75"/>
                    <a:pt x="314" y="75"/>
                  </a:cubicBezTo>
                  <a:cubicBezTo>
                    <a:pt x="314" y="142"/>
                    <a:pt x="314" y="142"/>
                    <a:pt x="314" y="142"/>
                  </a:cubicBezTo>
                  <a:cubicBezTo>
                    <a:pt x="314" y="154"/>
                    <a:pt x="324" y="164"/>
                    <a:pt x="336" y="164"/>
                  </a:cubicBezTo>
                  <a:cubicBezTo>
                    <a:pt x="348" y="164"/>
                    <a:pt x="358" y="154"/>
                    <a:pt x="358" y="142"/>
                  </a:cubicBezTo>
                  <a:cubicBezTo>
                    <a:pt x="358" y="139"/>
                    <a:pt x="329" y="45"/>
                    <a:pt x="329" y="45"/>
                  </a:cubicBezTo>
                  <a:close/>
                  <a:moveTo>
                    <a:pt x="329" y="45"/>
                  </a:moveTo>
                  <a:cubicBezTo>
                    <a:pt x="329" y="45"/>
                    <a:pt x="329" y="45"/>
                    <a:pt x="329" y="45"/>
                  </a:cubicBezTo>
                </a:path>
              </a:pathLst>
            </a:custGeom>
            <a:solidFill>
              <a:schemeClr val="bg1"/>
            </a:solidFill>
            <a:ln>
              <a:noFill/>
            </a:ln>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1200" dirty="0">
                <a:latin typeface="Noto Sans S Chinese Bold" panose="020B0800000000000000" pitchFamily="34" charset="-122"/>
              </a:endParaRPr>
            </a:p>
          </p:txBody>
        </p:sp>
        <p:sp>
          <p:nvSpPr>
            <p:cNvPr id="26" name="îşliḑè"/>
            <p:cNvSpPr>
              <a:spLocks noChangeAspect="1"/>
            </p:cNvSpPr>
            <p:nvPr/>
          </p:nvSpPr>
          <p:spPr bwMode="auto">
            <a:xfrm>
              <a:off x="8399516" y="3897270"/>
              <a:ext cx="375486" cy="381053"/>
            </a:xfrm>
            <a:custGeom>
              <a:avLst/>
              <a:gdLst>
                <a:gd name="T0" fmla="*/ 269 w 311"/>
                <a:gd name="T1" fmla="*/ 85 h 316"/>
                <a:gd name="T2" fmla="*/ 263 w 311"/>
                <a:gd name="T3" fmla="*/ 78 h 316"/>
                <a:gd name="T4" fmla="*/ 211 w 311"/>
                <a:gd name="T5" fmla="*/ 78 h 316"/>
                <a:gd name="T6" fmla="*/ 211 w 311"/>
                <a:gd name="T7" fmla="*/ 61 h 316"/>
                <a:gd name="T8" fmla="*/ 150 w 311"/>
                <a:gd name="T9" fmla="*/ 0 h 316"/>
                <a:gd name="T10" fmla="*/ 89 w 311"/>
                <a:gd name="T11" fmla="*/ 61 h 316"/>
                <a:gd name="T12" fmla="*/ 89 w 311"/>
                <a:gd name="T13" fmla="*/ 78 h 316"/>
                <a:gd name="T14" fmla="*/ 45 w 311"/>
                <a:gd name="T15" fmla="*/ 78 h 316"/>
                <a:gd name="T16" fmla="*/ 38 w 311"/>
                <a:gd name="T17" fmla="*/ 85 h 316"/>
                <a:gd name="T18" fmla="*/ 0 w 311"/>
                <a:gd name="T19" fmla="*/ 310 h 316"/>
                <a:gd name="T20" fmla="*/ 7 w 311"/>
                <a:gd name="T21" fmla="*/ 316 h 316"/>
                <a:gd name="T22" fmla="*/ 304 w 311"/>
                <a:gd name="T23" fmla="*/ 316 h 316"/>
                <a:gd name="T24" fmla="*/ 311 w 311"/>
                <a:gd name="T25" fmla="*/ 310 h 316"/>
                <a:gd name="T26" fmla="*/ 269 w 311"/>
                <a:gd name="T27" fmla="*/ 85 h 316"/>
                <a:gd name="T28" fmla="*/ 102 w 311"/>
                <a:gd name="T29" fmla="*/ 61 h 316"/>
                <a:gd name="T30" fmla="*/ 150 w 311"/>
                <a:gd name="T31" fmla="*/ 13 h 316"/>
                <a:gd name="T32" fmla="*/ 198 w 311"/>
                <a:gd name="T33" fmla="*/ 61 h 316"/>
                <a:gd name="T34" fmla="*/ 198 w 311"/>
                <a:gd name="T35" fmla="*/ 78 h 316"/>
                <a:gd name="T36" fmla="*/ 102 w 311"/>
                <a:gd name="T37" fmla="*/ 78 h 316"/>
                <a:gd name="T38" fmla="*/ 102 w 311"/>
                <a:gd name="T39" fmla="*/ 61 h 316"/>
                <a:gd name="T40" fmla="*/ 95 w 311"/>
                <a:gd name="T41" fmla="*/ 144 h 316"/>
                <a:gd name="T42" fmla="*/ 83 w 311"/>
                <a:gd name="T43" fmla="*/ 132 h 316"/>
                <a:gd name="T44" fmla="*/ 90 w 311"/>
                <a:gd name="T45" fmla="*/ 121 h 316"/>
                <a:gd name="T46" fmla="*/ 90 w 311"/>
                <a:gd name="T47" fmla="*/ 133 h 316"/>
                <a:gd name="T48" fmla="*/ 100 w 311"/>
                <a:gd name="T49" fmla="*/ 133 h 316"/>
                <a:gd name="T50" fmla="*/ 100 w 311"/>
                <a:gd name="T51" fmla="*/ 121 h 316"/>
                <a:gd name="T52" fmla="*/ 107 w 311"/>
                <a:gd name="T53" fmla="*/ 132 h 316"/>
                <a:gd name="T54" fmla="*/ 95 w 311"/>
                <a:gd name="T55" fmla="*/ 144 h 316"/>
                <a:gd name="T56" fmla="*/ 205 w 311"/>
                <a:gd name="T57" fmla="*/ 144 h 316"/>
                <a:gd name="T58" fmla="*/ 193 w 311"/>
                <a:gd name="T59" fmla="*/ 132 h 316"/>
                <a:gd name="T60" fmla="*/ 200 w 311"/>
                <a:gd name="T61" fmla="*/ 121 h 316"/>
                <a:gd name="T62" fmla="*/ 200 w 311"/>
                <a:gd name="T63" fmla="*/ 133 h 316"/>
                <a:gd name="T64" fmla="*/ 210 w 311"/>
                <a:gd name="T65" fmla="*/ 133 h 316"/>
                <a:gd name="T66" fmla="*/ 210 w 311"/>
                <a:gd name="T67" fmla="*/ 121 h 316"/>
                <a:gd name="T68" fmla="*/ 217 w 311"/>
                <a:gd name="T69" fmla="*/ 132 h 316"/>
                <a:gd name="T70" fmla="*/ 205 w 311"/>
                <a:gd name="T71" fmla="*/ 144 h 316"/>
                <a:gd name="T72" fmla="*/ 205 w 311"/>
                <a:gd name="T73" fmla="*/ 144 h 316"/>
                <a:gd name="T74" fmla="*/ 205 w 311"/>
                <a:gd name="T75" fmla="*/ 14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1" h="316">
                  <a:moveTo>
                    <a:pt x="269" y="85"/>
                  </a:moveTo>
                  <a:cubicBezTo>
                    <a:pt x="269" y="81"/>
                    <a:pt x="266" y="78"/>
                    <a:pt x="263" y="78"/>
                  </a:cubicBezTo>
                  <a:cubicBezTo>
                    <a:pt x="211" y="78"/>
                    <a:pt x="211" y="78"/>
                    <a:pt x="211" y="78"/>
                  </a:cubicBezTo>
                  <a:cubicBezTo>
                    <a:pt x="211" y="61"/>
                    <a:pt x="211" y="61"/>
                    <a:pt x="211" y="61"/>
                  </a:cubicBezTo>
                  <a:cubicBezTo>
                    <a:pt x="211" y="28"/>
                    <a:pt x="184" y="0"/>
                    <a:pt x="150" y="0"/>
                  </a:cubicBezTo>
                  <a:cubicBezTo>
                    <a:pt x="116" y="0"/>
                    <a:pt x="89" y="28"/>
                    <a:pt x="89" y="61"/>
                  </a:cubicBezTo>
                  <a:cubicBezTo>
                    <a:pt x="89" y="78"/>
                    <a:pt x="89" y="78"/>
                    <a:pt x="89" y="78"/>
                  </a:cubicBezTo>
                  <a:cubicBezTo>
                    <a:pt x="45" y="78"/>
                    <a:pt x="45" y="78"/>
                    <a:pt x="45" y="78"/>
                  </a:cubicBezTo>
                  <a:cubicBezTo>
                    <a:pt x="41" y="78"/>
                    <a:pt x="38" y="81"/>
                    <a:pt x="38" y="85"/>
                  </a:cubicBezTo>
                  <a:cubicBezTo>
                    <a:pt x="0" y="310"/>
                    <a:pt x="0" y="310"/>
                    <a:pt x="0" y="310"/>
                  </a:cubicBezTo>
                  <a:cubicBezTo>
                    <a:pt x="0" y="313"/>
                    <a:pt x="3" y="316"/>
                    <a:pt x="7" y="316"/>
                  </a:cubicBezTo>
                  <a:cubicBezTo>
                    <a:pt x="304" y="316"/>
                    <a:pt x="304" y="316"/>
                    <a:pt x="304" y="316"/>
                  </a:cubicBezTo>
                  <a:cubicBezTo>
                    <a:pt x="308" y="316"/>
                    <a:pt x="311" y="313"/>
                    <a:pt x="311" y="310"/>
                  </a:cubicBezTo>
                  <a:lnTo>
                    <a:pt x="269" y="85"/>
                  </a:lnTo>
                  <a:close/>
                  <a:moveTo>
                    <a:pt x="102" y="61"/>
                  </a:moveTo>
                  <a:cubicBezTo>
                    <a:pt x="102" y="35"/>
                    <a:pt x="124" y="13"/>
                    <a:pt x="150" y="13"/>
                  </a:cubicBezTo>
                  <a:cubicBezTo>
                    <a:pt x="176" y="13"/>
                    <a:pt x="198" y="35"/>
                    <a:pt x="198" y="61"/>
                  </a:cubicBezTo>
                  <a:cubicBezTo>
                    <a:pt x="198" y="78"/>
                    <a:pt x="198" y="78"/>
                    <a:pt x="198" y="78"/>
                  </a:cubicBezTo>
                  <a:cubicBezTo>
                    <a:pt x="102" y="78"/>
                    <a:pt x="102" y="78"/>
                    <a:pt x="102" y="78"/>
                  </a:cubicBezTo>
                  <a:lnTo>
                    <a:pt x="102" y="61"/>
                  </a:lnTo>
                  <a:close/>
                  <a:moveTo>
                    <a:pt x="95" y="144"/>
                  </a:moveTo>
                  <a:cubicBezTo>
                    <a:pt x="89" y="144"/>
                    <a:pt x="83" y="138"/>
                    <a:pt x="83" y="132"/>
                  </a:cubicBezTo>
                  <a:cubicBezTo>
                    <a:pt x="83" y="127"/>
                    <a:pt x="86" y="123"/>
                    <a:pt x="90" y="121"/>
                  </a:cubicBezTo>
                  <a:cubicBezTo>
                    <a:pt x="90" y="133"/>
                    <a:pt x="90" y="133"/>
                    <a:pt x="90" y="133"/>
                  </a:cubicBezTo>
                  <a:cubicBezTo>
                    <a:pt x="100" y="133"/>
                    <a:pt x="100" y="133"/>
                    <a:pt x="100" y="133"/>
                  </a:cubicBezTo>
                  <a:cubicBezTo>
                    <a:pt x="100" y="121"/>
                    <a:pt x="100" y="121"/>
                    <a:pt x="100" y="121"/>
                  </a:cubicBezTo>
                  <a:cubicBezTo>
                    <a:pt x="104" y="122"/>
                    <a:pt x="107" y="127"/>
                    <a:pt x="107" y="132"/>
                  </a:cubicBezTo>
                  <a:cubicBezTo>
                    <a:pt x="107" y="138"/>
                    <a:pt x="102" y="144"/>
                    <a:pt x="95" y="144"/>
                  </a:cubicBezTo>
                  <a:close/>
                  <a:moveTo>
                    <a:pt x="205" y="144"/>
                  </a:moveTo>
                  <a:cubicBezTo>
                    <a:pt x="199" y="144"/>
                    <a:pt x="193" y="138"/>
                    <a:pt x="193" y="132"/>
                  </a:cubicBezTo>
                  <a:cubicBezTo>
                    <a:pt x="193" y="127"/>
                    <a:pt x="196" y="123"/>
                    <a:pt x="200" y="121"/>
                  </a:cubicBezTo>
                  <a:cubicBezTo>
                    <a:pt x="200" y="133"/>
                    <a:pt x="200" y="133"/>
                    <a:pt x="200" y="133"/>
                  </a:cubicBezTo>
                  <a:cubicBezTo>
                    <a:pt x="210" y="133"/>
                    <a:pt x="210" y="133"/>
                    <a:pt x="210" y="133"/>
                  </a:cubicBezTo>
                  <a:cubicBezTo>
                    <a:pt x="210" y="121"/>
                    <a:pt x="210" y="121"/>
                    <a:pt x="210" y="121"/>
                  </a:cubicBezTo>
                  <a:cubicBezTo>
                    <a:pt x="214" y="122"/>
                    <a:pt x="217" y="127"/>
                    <a:pt x="217" y="132"/>
                  </a:cubicBezTo>
                  <a:cubicBezTo>
                    <a:pt x="217" y="138"/>
                    <a:pt x="212" y="144"/>
                    <a:pt x="205" y="144"/>
                  </a:cubicBezTo>
                  <a:close/>
                  <a:moveTo>
                    <a:pt x="205" y="144"/>
                  </a:moveTo>
                  <a:cubicBezTo>
                    <a:pt x="205" y="144"/>
                    <a:pt x="205" y="144"/>
                    <a:pt x="205" y="144"/>
                  </a:cubicBezTo>
                </a:path>
              </a:pathLst>
            </a:custGeom>
            <a:solidFill>
              <a:schemeClr val="bg1"/>
            </a:solidFill>
            <a:ln>
              <a:noFill/>
            </a:ln>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1200" dirty="0">
                <a:latin typeface="Noto Sans S Chinese Bold" panose="020B0800000000000000" pitchFamily="34" charset="-122"/>
              </a:endParaRPr>
            </a:p>
          </p:txBody>
        </p:sp>
        <p:sp>
          <p:nvSpPr>
            <p:cNvPr id="27" name="íŝḻíḓe"/>
            <p:cNvSpPr>
              <a:spLocks noChangeAspect="1"/>
            </p:cNvSpPr>
            <p:nvPr/>
          </p:nvSpPr>
          <p:spPr bwMode="auto">
            <a:xfrm>
              <a:off x="6502908" y="5119883"/>
              <a:ext cx="381053" cy="312089"/>
            </a:xfrm>
            <a:custGeom>
              <a:avLst/>
              <a:gdLst>
                <a:gd name="connsiteX0" fmla="*/ 374823 w 605522"/>
                <a:gd name="connsiteY0" fmla="*/ 232327 h 495934"/>
                <a:gd name="connsiteX1" fmla="*/ 328351 w 605522"/>
                <a:gd name="connsiteY1" fmla="*/ 278712 h 495934"/>
                <a:gd name="connsiteX2" fmla="*/ 374823 w 605522"/>
                <a:gd name="connsiteY2" fmla="*/ 325282 h 495934"/>
                <a:gd name="connsiteX3" fmla="*/ 421479 w 605522"/>
                <a:gd name="connsiteY3" fmla="*/ 278712 h 495934"/>
                <a:gd name="connsiteX4" fmla="*/ 374823 w 605522"/>
                <a:gd name="connsiteY4" fmla="*/ 232327 h 495934"/>
                <a:gd name="connsiteX5" fmla="*/ 374823 w 605522"/>
                <a:gd name="connsiteY5" fmla="*/ 202876 h 495934"/>
                <a:gd name="connsiteX6" fmla="*/ 450984 w 605522"/>
                <a:gd name="connsiteY6" fmla="*/ 278712 h 495934"/>
                <a:gd name="connsiteX7" fmla="*/ 374823 w 605522"/>
                <a:gd name="connsiteY7" fmla="*/ 354733 h 495934"/>
                <a:gd name="connsiteX8" fmla="*/ 298845 w 605522"/>
                <a:gd name="connsiteY8" fmla="*/ 278712 h 495934"/>
                <a:gd name="connsiteX9" fmla="*/ 374823 w 605522"/>
                <a:gd name="connsiteY9" fmla="*/ 202876 h 495934"/>
                <a:gd name="connsiteX10" fmla="*/ 374858 w 605522"/>
                <a:gd name="connsiteY10" fmla="*/ 175958 h 495934"/>
                <a:gd name="connsiteX11" fmla="*/ 271966 w 605522"/>
                <a:gd name="connsiteY11" fmla="*/ 278712 h 495934"/>
                <a:gd name="connsiteX12" fmla="*/ 374858 w 605522"/>
                <a:gd name="connsiteY12" fmla="*/ 381650 h 495934"/>
                <a:gd name="connsiteX13" fmla="*/ 477933 w 605522"/>
                <a:gd name="connsiteY13" fmla="*/ 278712 h 495934"/>
                <a:gd name="connsiteX14" fmla="*/ 374858 w 605522"/>
                <a:gd name="connsiteY14" fmla="*/ 175958 h 495934"/>
                <a:gd name="connsiteX15" fmla="*/ 91625 w 605522"/>
                <a:gd name="connsiteY15" fmla="*/ 169355 h 495934"/>
                <a:gd name="connsiteX16" fmla="*/ 91625 w 605522"/>
                <a:gd name="connsiteY16" fmla="*/ 203964 h 495934"/>
                <a:gd name="connsiteX17" fmla="*/ 165728 w 605522"/>
                <a:gd name="connsiteY17" fmla="*/ 203964 h 495934"/>
                <a:gd name="connsiteX18" fmla="*/ 165728 w 605522"/>
                <a:gd name="connsiteY18" fmla="*/ 169355 h 495934"/>
                <a:gd name="connsiteX19" fmla="*/ 374858 w 605522"/>
                <a:gd name="connsiteY19" fmla="*/ 146494 h 495934"/>
                <a:gd name="connsiteX20" fmla="*/ 507436 w 605522"/>
                <a:gd name="connsiteY20" fmla="*/ 278712 h 495934"/>
                <a:gd name="connsiteX21" fmla="*/ 374858 w 605522"/>
                <a:gd name="connsiteY21" fmla="*/ 411114 h 495934"/>
                <a:gd name="connsiteX22" fmla="*/ 242463 w 605522"/>
                <a:gd name="connsiteY22" fmla="*/ 278712 h 495934"/>
                <a:gd name="connsiteX23" fmla="*/ 374858 w 605522"/>
                <a:gd name="connsiteY23" fmla="*/ 146494 h 495934"/>
                <a:gd name="connsiteX24" fmla="*/ 91625 w 605522"/>
                <a:gd name="connsiteY24" fmla="*/ 144871 h 495934"/>
                <a:gd name="connsiteX25" fmla="*/ 165728 w 605522"/>
                <a:gd name="connsiteY25" fmla="*/ 144871 h 495934"/>
                <a:gd name="connsiteX26" fmla="*/ 190245 w 605522"/>
                <a:gd name="connsiteY26" fmla="*/ 169355 h 495934"/>
                <a:gd name="connsiteX27" fmla="*/ 190245 w 605522"/>
                <a:gd name="connsiteY27" fmla="*/ 203964 h 495934"/>
                <a:gd name="connsiteX28" fmla="*/ 165728 w 605522"/>
                <a:gd name="connsiteY28" fmla="*/ 228632 h 495934"/>
                <a:gd name="connsiteX29" fmla="*/ 91625 w 605522"/>
                <a:gd name="connsiteY29" fmla="*/ 228632 h 495934"/>
                <a:gd name="connsiteX30" fmla="*/ 67108 w 605522"/>
                <a:gd name="connsiteY30" fmla="*/ 203964 h 495934"/>
                <a:gd name="connsiteX31" fmla="*/ 67108 w 605522"/>
                <a:gd name="connsiteY31" fmla="*/ 169355 h 495934"/>
                <a:gd name="connsiteX32" fmla="*/ 91625 w 605522"/>
                <a:gd name="connsiteY32" fmla="*/ 144871 h 495934"/>
                <a:gd name="connsiteX33" fmla="*/ 55315 w 605522"/>
                <a:gd name="connsiteY33" fmla="*/ 98487 h 495934"/>
                <a:gd name="connsiteX34" fmla="*/ 36877 w 605522"/>
                <a:gd name="connsiteY34" fmla="*/ 116896 h 495934"/>
                <a:gd name="connsiteX35" fmla="*/ 36877 w 605522"/>
                <a:gd name="connsiteY35" fmla="*/ 440708 h 495934"/>
                <a:gd name="connsiteX36" fmla="*/ 55315 w 605522"/>
                <a:gd name="connsiteY36" fmla="*/ 459116 h 495934"/>
                <a:gd name="connsiteX37" fmla="*/ 550207 w 605522"/>
                <a:gd name="connsiteY37" fmla="*/ 459116 h 495934"/>
                <a:gd name="connsiteX38" fmla="*/ 568645 w 605522"/>
                <a:gd name="connsiteY38" fmla="*/ 440708 h 495934"/>
                <a:gd name="connsiteX39" fmla="*/ 568645 w 605522"/>
                <a:gd name="connsiteY39" fmla="*/ 116896 h 495934"/>
                <a:gd name="connsiteX40" fmla="*/ 550207 w 605522"/>
                <a:gd name="connsiteY40" fmla="*/ 98487 h 495934"/>
                <a:gd name="connsiteX41" fmla="*/ 406755 w 605522"/>
                <a:gd name="connsiteY41" fmla="*/ 36818 h 495934"/>
                <a:gd name="connsiteX42" fmla="*/ 406755 w 605522"/>
                <a:gd name="connsiteY42" fmla="*/ 59092 h 495934"/>
                <a:gd name="connsiteX43" fmla="*/ 488253 w 605522"/>
                <a:gd name="connsiteY43" fmla="*/ 59092 h 495934"/>
                <a:gd name="connsiteX44" fmla="*/ 488253 w 605522"/>
                <a:gd name="connsiteY44" fmla="*/ 36818 h 495934"/>
                <a:gd name="connsiteX45" fmla="*/ 400486 w 605522"/>
                <a:gd name="connsiteY45" fmla="*/ 0 h 495934"/>
                <a:gd name="connsiteX46" fmla="*/ 494338 w 605522"/>
                <a:gd name="connsiteY46" fmla="*/ 0 h 495934"/>
                <a:gd name="connsiteX47" fmla="*/ 525130 w 605522"/>
                <a:gd name="connsiteY47" fmla="*/ 30559 h 495934"/>
                <a:gd name="connsiteX48" fmla="*/ 525130 w 605522"/>
                <a:gd name="connsiteY48" fmla="*/ 61670 h 495934"/>
                <a:gd name="connsiteX49" fmla="*/ 550207 w 605522"/>
                <a:gd name="connsiteY49" fmla="*/ 61670 h 495934"/>
                <a:gd name="connsiteX50" fmla="*/ 605522 w 605522"/>
                <a:gd name="connsiteY50" fmla="*/ 116896 h 495934"/>
                <a:gd name="connsiteX51" fmla="*/ 605522 w 605522"/>
                <a:gd name="connsiteY51" fmla="*/ 440708 h 495934"/>
                <a:gd name="connsiteX52" fmla="*/ 550207 w 605522"/>
                <a:gd name="connsiteY52" fmla="*/ 495934 h 495934"/>
                <a:gd name="connsiteX53" fmla="*/ 55315 w 605522"/>
                <a:gd name="connsiteY53" fmla="*/ 495934 h 495934"/>
                <a:gd name="connsiteX54" fmla="*/ 0 w 605522"/>
                <a:gd name="connsiteY54" fmla="*/ 440708 h 495934"/>
                <a:gd name="connsiteX55" fmla="*/ 0 w 605522"/>
                <a:gd name="connsiteY55" fmla="*/ 116896 h 495934"/>
                <a:gd name="connsiteX56" fmla="*/ 55315 w 605522"/>
                <a:gd name="connsiteY56" fmla="*/ 61670 h 495934"/>
                <a:gd name="connsiteX57" fmla="*/ 369878 w 605522"/>
                <a:gd name="connsiteY57" fmla="*/ 61670 h 495934"/>
                <a:gd name="connsiteX58" fmla="*/ 369878 w 605522"/>
                <a:gd name="connsiteY58" fmla="*/ 30559 h 495934"/>
                <a:gd name="connsiteX59" fmla="*/ 400486 w 605522"/>
                <a:gd name="connsiteY59" fmla="*/ 0 h 49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5522" h="495934">
                  <a:moveTo>
                    <a:pt x="374823" y="232327"/>
                  </a:moveTo>
                  <a:cubicBezTo>
                    <a:pt x="349189" y="232327"/>
                    <a:pt x="328351" y="253127"/>
                    <a:pt x="328351" y="278712"/>
                  </a:cubicBezTo>
                  <a:cubicBezTo>
                    <a:pt x="328351" y="304482"/>
                    <a:pt x="349189" y="325282"/>
                    <a:pt x="374823" y="325282"/>
                  </a:cubicBezTo>
                  <a:cubicBezTo>
                    <a:pt x="400640" y="325282"/>
                    <a:pt x="421479" y="304482"/>
                    <a:pt x="421479" y="278712"/>
                  </a:cubicBezTo>
                  <a:cubicBezTo>
                    <a:pt x="421479" y="253127"/>
                    <a:pt x="400640" y="232327"/>
                    <a:pt x="374823" y="232327"/>
                  </a:cubicBezTo>
                  <a:close/>
                  <a:moveTo>
                    <a:pt x="374823" y="202876"/>
                  </a:moveTo>
                  <a:cubicBezTo>
                    <a:pt x="416868" y="202876"/>
                    <a:pt x="450984" y="236929"/>
                    <a:pt x="450984" y="278712"/>
                  </a:cubicBezTo>
                  <a:cubicBezTo>
                    <a:pt x="450984" y="320680"/>
                    <a:pt x="416868" y="354733"/>
                    <a:pt x="374823" y="354733"/>
                  </a:cubicBezTo>
                  <a:cubicBezTo>
                    <a:pt x="332961" y="354733"/>
                    <a:pt x="298845" y="320680"/>
                    <a:pt x="298845" y="278712"/>
                  </a:cubicBezTo>
                  <a:cubicBezTo>
                    <a:pt x="298845" y="236929"/>
                    <a:pt x="332961" y="202876"/>
                    <a:pt x="374823" y="202876"/>
                  </a:cubicBezTo>
                  <a:close/>
                  <a:moveTo>
                    <a:pt x="374858" y="175958"/>
                  </a:moveTo>
                  <a:cubicBezTo>
                    <a:pt x="318064" y="175958"/>
                    <a:pt x="271966" y="221995"/>
                    <a:pt x="271966" y="278712"/>
                  </a:cubicBezTo>
                  <a:cubicBezTo>
                    <a:pt x="271966" y="335614"/>
                    <a:pt x="318064" y="381650"/>
                    <a:pt x="374858" y="381650"/>
                  </a:cubicBezTo>
                  <a:cubicBezTo>
                    <a:pt x="431651" y="381650"/>
                    <a:pt x="477933" y="335614"/>
                    <a:pt x="477933" y="278712"/>
                  </a:cubicBezTo>
                  <a:cubicBezTo>
                    <a:pt x="477933" y="221995"/>
                    <a:pt x="431651" y="175958"/>
                    <a:pt x="374858" y="175958"/>
                  </a:cubicBezTo>
                  <a:close/>
                  <a:moveTo>
                    <a:pt x="91625" y="169355"/>
                  </a:moveTo>
                  <a:lnTo>
                    <a:pt x="91625" y="203964"/>
                  </a:lnTo>
                  <a:lnTo>
                    <a:pt x="165728" y="203964"/>
                  </a:lnTo>
                  <a:lnTo>
                    <a:pt x="165728" y="169355"/>
                  </a:lnTo>
                  <a:close/>
                  <a:moveTo>
                    <a:pt x="374858" y="146494"/>
                  </a:moveTo>
                  <a:cubicBezTo>
                    <a:pt x="448062" y="146494"/>
                    <a:pt x="507436" y="205790"/>
                    <a:pt x="507436" y="278712"/>
                  </a:cubicBezTo>
                  <a:cubicBezTo>
                    <a:pt x="507436" y="351819"/>
                    <a:pt x="448062" y="411114"/>
                    <a:pt x="374858" y="411114"/>
                  </a:cubicBezTo>
                  <a:cubicBezTo>
                    <a:pt x="301838" y="411114"/>
                    <a:pt x="242463" y="351819"/>
                    <a:pt x="242463" y="278712"/>
                  </a:cubicBezTo>
                  <a:cubicBezTo>
                    <a:pt x="242463" y="205790"/>
                    <a:pt x="301838" y="146494"/>
                    <a:pt x="374858" y="146494"/>
                  </a:cubicBezTo>
                  <a:close/>
                  <a:moveTo>
                    <a:pt x="91625" y="144871"/>
                  </a:moveTo>
                  <a:lnTo>
                    <a:pt x="165728" y="144871"/>
                  </a:lnTo>
                  <a:cubicBezTo>
                    <a:pt x="179369" y="144871"/>
                    <a:pt x="190245" y="155916"/>
                    <a:pt x="190245" y="169355"/>
                  </a:cubicBezTo>
                  <a:lnTo>
                    <a:pt x="190245" y="203964"/>
                  </a:lnTo>
                  <a:cubicBezTo>
                    <a:pt x="190245" y="217587"/>
                    <a:pt x="179369" y="228632"/>
                    <a:pt x="165728" y="228632"/>
                  </a:cubicBezTo>
                  <a:lnTo>
                    <a:pt x="91625" y="228632"/>
                  </a:lnTo>
                  <a:cubicBezTo>
                    <a:pt x="77984" y="228632"/>
                    <a:pt x="67108" y="217587"/>
                    <a:pt x="67108" y="203964"/>
                  </a:cubicBezTo>
                  <a:lnTo>
                    <a:pt x="67108" y="169355"/>
                  </a:lnTo>
                  <a:cubicBezTo>
                    <a:pt x="67108" y="155916"/>
                    <a:pt x="77984" y="144871"/>
                    <a:pt x="91625" y="144871"/>
                  </a:cubicBezTo>
                  <a:close/>
                  <a:moveTo>
                    <a:pt x="55315" y="98487"/>
                  </a:moveTo>
                  <a:cubicBezTo>
                    <a:pt x="45174" y="98487"/>
                    <a:pt x="36877" y="106771"/>
                    <a:pt x="36877" y="116896"/>
                  </a:cubicBezTo>
                  <a:lnTo>
                    <a:pt x="36877" y="440708"/>
                  </a:lnTo>
                  <a:cubicBezTo>
                    <a:pt x="36877" y="450832"/>
                    <a:pt x="45174" y="459116"/>
                    <a:pt x="55315" y="459116"/>
                  </a:cubicBezTo>
                  <a:lnTo>
                    <a:pt x="550207" y="459116"/>
                  </a:lnTo>
                  <a:cubicBezTo>
                    <a:pt x="560348" y="459116"/>
                    <a:pt x="568645" y="450832"/>
                    <a:pt x="568645" y="440708"/>
                  </a:cubicBezTo>
                  <a:lnTo>
                    <a:pt x="568645" y="116896"/>
                  </a:lnTo>
                  <a:cubicBezTo>
                    <a:pt x="568645" y="106771"/>
                    <a:pt x="560348" y="98487"/>
                    <a:pt x="550207" y="98487"/>
                  </a:cubicBezTo>
                  <a:close/>
                  <a:moveTo>
                    <a:pt x="406755" y="36818"/>
                  </a:moveTo>
                  <a:lnTo>
                    <a:pt x="406755" y="59092"/>
                  </a:lnTo>
                  <a:lnTo>
                    <a:pt x="488253" y="59092"/>
                  </a:lnTo>
                  <a:lnTo>
                    <a:pt x="488253" y="36818"/>
                  </a:lnTo>
                  <a:close/>
                  <a:moveTo>
                    <a:pt x="400486" y="0"/>
                  </a:moveTo>
                  <a:lnTo>
                    <a:pt x="494338" y="0"/>
                  </a:lnTo>
                  <a:cubicBezTo>
                    <a:pt x="511301" y="0"/>
                    <a:pt x="525130" y="13623"/>
                    <a:pt x="525130" y="30559"/>
                  </a:cubicBezTo>
                  <a:lnTo>
                    <a:pt x="525130" y="61670"/>
                  </a:lnTo>
                  <a:lnTo>
                    <a:pt x="550207" y="61670"/>
                  </a:lnTo>
                  <a:cubicBezTo>
                    <a:pt x="580630" y="61670"/>
                    <a:pt x="605522" y="86337"/>
                    <a:pt x="605522" y="116896"/>
                  </a:cubicBezTo>
                  <a:lnTo>
                    <a:pt x="605522" y="440708"/>
                  </a:lnTo>
                  <a:cubicBezTo>
                    <a:pt x="605522" y="471082"/>
                    <a:pt x="580630" y="495934"/>
                    <a:pt x="550207" y="495934"/>
                  </a:cubicBezTo>
                  <a:lnTo>
                    <a:pt x="55315" y="495934"/>
                  </a:lnTo>
                  <a:cubicBezTo>
                    <a:pt x="24892" y="495934"/>
                    <a:pt x="0" y="471082"/>
                    <a:pt x="0" y="440708"/>
                  </a:cubicBezTo>
                  <a:lnTo>
                    <a:pt x="0" y="116896"/>
                  </a:lnTo>
                  <a:cubicBezTo>
                    <a:pt x="0" y="86337"/>
                    <a:pt x="24892" y="61670"/>
                    <a:pt x="55315" y="61670"/>
                  </a:cubicBezTo>
                  <a:lnTo>
                    <a:pt x="369878" y="61670"/>
                  </a:lnTo>
                  <a:lnTo>
                    <a:pt x="369878" y="30559"/>
                  </a:lnTo>
                  <a:cubicBezTo>
                    <a:pt x="369878" y="13623"/>
                    <a:pt x="383522" y="0"/>
                    <a:pt x="400486" y="0"/>
                  </a:cubicBezTo>
                  <a:close/>
                </a:path>
              </a:pathLst>
            </a:custGeom>
            <a:solidFill>
              <a:schemeClr val="bg1"/>
            </a:solidFill>
            <a:ln>
              <a:noFill/>
            </a:ln>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1200" dirty="0">
                <a:latin typeface="Noto Sans S Chinese Bold" panose="020B0800000000000000" pitchFamily="34" charset="-122"/>
              </a:endParaRPr>
            </a:p>
          </p:txBody>
        </p:sp>
        <p:sp>
          <p:nvSpPr>
            <p:cNvPr id="28" name="iş1iḑé"/>
            <p:cNvSpPr>
              <a:spLocks noChangeAspect="1"/>
            </p:cNvSpPr>
            <p:nvPr/>
          </p:nvSpPr>
          <p:spPr bwMode="auto">
            <a:xfrm>
              <a:off x="4587957" y="3904618"/>
              <a:ext cx="381053" cy="366357"/>
            </a:xfrm>
            <a:custGeom>
              <a:avLst/>
              <a:gdLst>
                <a:gd name="connsiteX0" fmla="*/ 43811 w 508000"/>
                <a:gd name="connsiteY0" fmla="*/ 394045 h 488408"/>
                <a:gd name="connsiteX1" fmla="*/ 33701 w 508000"/>
                <a:gd name="connsiteY1" fmla="*/ 404156 h 488408"/>
                <a:gd name="connsiteX2" fmla="*/ 43811 w 508000"/>
                <a:gd name="connsiteY2" fmla="*/ 414266 h 488408"/>
                <a:gd name="connsiteX3" fmla="*/ 117954 w 508000"/>
                <a:gd name="connsiteY3" fmla="*/ 414266 h 488408"/>
                <a:gd name="connsiteX4" fmla="*/ 128064 w 508000"/>
                <a:gd name="connsiteY4" fmla="*/ 404156 h 488408"/>
                <a:gd name="connsiteX5" fmla="*/ 117954 w 508000"/>
                <a:gd name="connsiteY5" fmla="*/ 394045 h 488408"/>
                <a:gd name="connsiteX6" fmla="*/ 43811 w 508000"/>
                <a:gd name="connsiteY6" fmla="*/ 394045 h 488408"/>
                <a:gd name="connsiteX7" fmla="*/ 84253 w 508000"/>
                <a:gd name="connsiteY7" fmla="*/ 323273 h 488408"/>
                <a:gd name="connsiteX8" fmla="*/ 165135 w 508000"/>
                <a:gd name="connsiteY8" fmla="*/ 404156 h 488408"/>
                <a:gd name="connsiteX9" fmla="*/ 84253 w 508000"/>
                <a:gd name="connsiteY9" fmla="*/ 488408 h 488408"/>
                <a:gd name="connsiteX10" fmla="*/ 0 w 508000"/>
                <a:gd name="connsiteY10" fmla="*/ 404156 h 488408"/>
                <a:gd name="connsiteX11" fmla="*/ 84253 w 508000"/>
                <a:gd name="connsiteY11" fmla="*/ 323273 h 488408"/>
                <a:gd name="connsiteX12" fmla="*/ 342952 w 508000"/>
                <a:gd name="connsiteY12" fmla="*/ 198822 h 488408"/>
                <a:gd name="connsiteX13" fmla="*/ 322742 w 508000"/>
                <a:gd name="connsiteY13" fmla="*/ 219042 h 488408"/>
                <a:gd name="connsiteX14" fmla="*/ 322742 w 508000"/>
                <a:gd name="connsiteY14" fmla="*/ 323508 h 488408"/>
                <a:gd name="connsiteX15" fmla="*/ 342952 w 508000"/>
                <a:gd name="connsiteY15" fmla="*/ 343727 h 488408"/>
                <a:gd name="connsiteX16" fmla="*/ 363162 w 508000"/>
                <a:gd name="connsiteY16" fmla="*/ 323508 h 488408"/>
                <a:gd name="connsiteX17" fmla="*/ 363162 w 508000"/>
                <a:gd name="connsiteY17" fmla="*/ 219042 h 488408"/>
                <a:gd name="connsiteX18" fmla="*/ 342952 w 508000"/>
                <a:gd name="connsiteY18" fmla="*/ 198822 h 488408"/>
                <a:gd name="connsiteX19" fmla="*/ 265480 w 508000"/>
                <a:gd name="connsiteY19" fmla="*/ 198822 h 488408"/>
                <a:gd name="connsiteX20" fmla="*/ 245270 w 508000"/>
                <a:gd name="connsiteY20" fmla="*/ 219042 h 488408"/>
                <a:gd name="connsiteX21" fmla="*/ 245270 w 508000"/>
                <a:gd name="connsiteY21" fmla="*/ 323508 h 488408"/>
                <a:gd name="connsiteX22" fmla="*/ 265480 w 508000"/>
                <a:gd name="connsiteY22" fmla="*/ 343727 h 488408"/>
                <a:gd name="connsiteX23" fmla="*/ 282322 w 508000"/>
                <a:gd name="connsiteY23" fmla="*/ 323508 h 488408"/>
                <a:gd name="connsiteX24" fmla="*/ 282322 w 508000"/>
                <a:gd name="connsiteY24" fmla="*/ 219042 h 488408"/>
                <a:gd name="connsiteX25" fmla="*/ 265480 w 508000"/>
                <a:gd name="connsiteY25" fmla="*/ 198822 h 488408"/>
                <a:gd name="connsiteX26" fmla="*/ 184640 w 508000"/>
                <a:gd name="connsiteY26" fmla="*/ 198822 h 488408"/>
                <a:gd name="connsiteX27" fmla="*/ 164430 w 508000"/>
                <a:gd name="connsiteY27" fmla="*/ 219042 h 488408"/>
                <a:gd name="connsiteX28" fmla="*/ 164430 w 508000"/>
                <a:gd name="connsiteY28" fmla="*/ 323508 h 488408"/>
                <a:gd name="connsiteX29" fmla="*/ 184640 w 508000"/>
                <a:gd name="connsiteY29" fmla="*/ 343727 h 488408"/>
                <a:gd name="connsiteX30" fmla="*/ 204850 w 508000"/>
                <a:gd name="connsiteY30" fmla="*/ 323508 h 488408"/>
                <a:gd name="connsiteX31" fmla="*/ 204850 w 508000"/>
                <a:gd name="connsiteY31" fmla="*/ 219042 h 488408"/>
                <a:gd name="connsiteX32" fmla="*/ 184640 w 508000"/>
                <a:gd name="connsiteY32" fmla="*/ 198822 h 488408"/>
                <a:gd name="connsiteX33" fmla="*/ 177904 w 508000"/>
                <a:gd name="connsiteY33" fmla="*/ 50548 h 488408"/>
                <a:gd name="connsiteX34" fmla="*/ 164430 w 508000"/>
                <a:gd name="connsiteY34" fmla="*/ 64028 h 488408"/>
                <a:gd name="connsiteX35" fmla="*/ 164430 w 508000"/>
                <a:gd name="connsiteY35" fmla="*/ 117945 h 488408"/>
                <a:gd name="connsiteX36" fmla="*/ 363162 w 508000"/>
                <a:gd name="connsiteY36" fmla="*/ 117945 h 488408"/>
                <a:gd name="connsiteX37" fmla="*/ 363162 w 508000"/>
                <a:gd name="connsiteY37" fmla="*/ 64028 h 488408"/>
                <a:gd name="connsiteX38" fmla="*/ 349688 w 508000"/>
                <a:gd name="connsiteY38" fmla="*/ 50548 h 488408"/>
                <a:gd name="connsiteX39" fmla="*/ 177904 w 508000"/>
                <a:gd name="connsiteY39" fmla="*/ 50548 h 488408"/>
                <a:gd name="connsiteX40" fmla="*/ 177904 w 508000"/>
                <a:gd name="connsiteY40" fmla="*/ 0 h 488408"/>
                <a:gd name="connsiteX41" fmla="*/ 349688 w 508000"/>
                <a:gd name="connsiteY41" fmla="*/ 0 h 488408"/>
                <a:gd name="connsiteX42" fmla="*/ 413687 w 508000"/>
                <a:gd name="connsiteY42" fmla="*/ 64028 h 488408"/>
                <a:gd name="connsiteX43" fmla="*/ 413687 w 508000"/>
                <a:gd name="connsiteY43" fmla="*/ 117945 h 488408"/>
                <a:gd name="connsiteX44" fmla="*/ 477685 w 508000"/>
                <a:gd name="connsiteY44" fmla="*/ 117945 h 488408"/>
                <a:gd name="connsiteX45" fmla="*/ 508000 w 508000"/>
                <a:gd name="connsiteY45" fmla="*/ 144904 h 488408"/>
                <a:gd name="connsiteX46" fmla="*/ 508000 w 508000"/>
                <a:gd name="connsiteY46" fmla="*/ 205562 h 488408"/>
                <a:gd name="connsiteX47" fmla="*/ 477685 w 508000"/>
                <a:gd name="connsiteY47" fmla="*/ 232521 h 488408"/>
                <a:gd name="connsiteX48" fmla="*/ 470948 w 508000"/>
                <a:gd name="connsiteY48" fmla="*/ 232521 h 488408"/>
                <a:gd name="connsiteX49" fmla="*/ 440633 w 508000"/>
                <a:gd name="connsiteY49" fmla="*/ 397645 h 488408"/>
                <a:gd name="connsiteX50" fmla="*/ 413687 w 508000"/>
                <a:gd name="connsiteY50" fmla="*/ 421234 h 488408"/>
                <a:gd name="connsiteX51" fmla="*/ 177904 w 508000"/>
                <a:gd name="connsiteY51" fmla="*/ 421234 h 488408"/>
                <a:gd name="connsiteX52" fmla="*/ 177904 w 508000"/>
                <a:gd name="connsiteY52" fmla="*/ 404385 h 488408"/>
                <a:gd name="connsiteX53" fmla="*/ 83590 w 508000"/>
                <a:gd name="connsiteY53" fmla="*/ 306658 h 488408"/>
                <a:gd name="connsiteX54" fmla="*/ 70117 w 508000"/>
                <a:gd name="connsiteY54" fmla="*/ 310028 h 488408"/>
                <a:gd name="connsiteX55" fmla="*/ 56644 w 508000"/>
                <a:gd name="connsiteY55" fmla="*/ 232521 h 488408"/>
                <a:gd name="connsiteX56" fmla="*/ 46539 w 508000"/>
                <a:gd name="connsiteY56" fmla="*/ 232521 h 488408"/>
                <a:gd name="connsiteX57" fmla="*/ 19592 w 508000"/>
                <a:gd name="connsiteY57" fmla="*/ 205562 h 488408"/>
                <a:gd name="connsiteX58" fmla="*/ 19592 w 508000"/>
                <a:gd name="connsiteY58" fmla="*/ 144904 h 488408"/>
                <a:gd name="connsiteX59" fmla="*/ 46539 w 508000"/>
                <a:gd name="connsiteY59" fmla="*/ 117945 h 488408"/>
                <a:gd name="connsiteX60" fmla="*/ 113905 w 508000"/>
                <a:gd name="connsiteY60" fmla="*/ 117945 h 488408"/>
                <a:gd name="connsiteX61" fmla="*/ 113905 w 508000"/>
                <a:gd name="connsiteY61" fmla="*/ 64028 h 488408"/>
                <a:gd name="connsiteX62" fmla="*/ 177904 w 508000"/>
                <a:gd name="connsiteY62" fmla="*/ 0 h 48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08000" h="488408">
                  <a:moveTo>
                    <a:pt x="43811" y="394045"/>
                  </a:moveTo>
                  <a:cubicBezTo>
                    <a:pt x="40441" y="394045"/>
                    <a:pt x="33701" y="397415"/>
                    <a:pt x="33701" y="404156"/>
                  </a:cubicBezTo>
                  <a:cubicBezTo>
                    <a:pt x="33701" y="410896"/>
                    <a:pt x="40441" y="414266"/>
                    <a:pt x="43811" y="414266"/>
                  </a:cubicBezTo>
                  <a:cubicBezTo>
                    <a:pt x="43811" y="414266"/>
                    <a:pt x="43811" y="414266"/>
                    <a:pt x="117954" y="414266"/>
                  </a:cubicBezTo>
                  <a:cubicBezTo>
                    <a:pt x="124694" y="414266"/>
                    <a:pt x="128064" y="410896"/>
                    <a:pt x="128064" y="404156"/>
                  </a:cubicBezTo>
                  <a:cubicBezTo>
                    <a:pt x="128064" y="397415"/>
                    <a:pt x="124694" y="394045"/>
                    <a:pt x="117954" y="394045"/>
                  </a:cubicBezTo>
                  <a:cubicBezTo>
                    <a:pt x="117954" y="394045"/>
                    <a:pt x="117954" y="394045"/>
                    <a:pt x="43811" y="394045"/>
                  </a:cubicBezTo>
                  <a:close/>
                  <a:moveTo>
                    <a:pt x="84253" y="323273"/>
                  </a:moveTo>
                  <a:cubicBezTo>
                    <a:pt x="128064" y="323273"/>
                    <a:pt x="165135" y="360344"/>
                    <a:pt x="165135" y="404156"/>
                  </a:cubicBezTo>
                  <a:cubicBezTo>
                    <a:pt x="165135" y="451337"/>
                    <a:pt x="128064" y="488408"/>
                    <a:pt x="84253" y="488408"/>
                  </a:cubicBezTo>
                  <a:cubicBezTo>
                    <a:pt x="37071" y="488408"/>
                    <a:pt x="0" y="451337"/>
                    <a:pt x="0" y="404156"/>
                  </a:cubicBezTo>
                  <a:cubicBezTo>
                    <a:pt x="0" y="360344"/>
                    <a:pt x="37071" y="323273"/>
                    <a:pt x="84253" y="323273"/>
                  </a:cubicBezTo>
                  <a:close/>
                  <a:moveTo>
                    <a:pt x="342952" y="198822"/>
                  </a:moveTo>
                  <a:cubicBezTo>
                    <a:pt x="332847" y="198822"/>
                    <a:pt x="322742" y="205562"/>
                    <a:pt x="322742" y="219042"/>
                  </a:cubicBezTo>
                  <a:cubicBezTo>
                    <a:pt x="322742" y="219042"/>
                    <a:pt x="322742" y="219042"/>
                    <a:pt x="322742" y="323508"/>
                  </a:cubicBezTo>
                  <a:cubicBezTo>
                    <a:pt x="322742" y="333617"/>
                    <a:pt x="332847" y="343727"/>
                    <a:pt x="342952" y="343727"/>
                  </a:cubicBezTo>
                  <a:cubicBezTo>
                    <a:pt x="353057" y="343727"/>
                    <a:pt x="363162" y="333617"/>
                    <a:pt x="363162" y="323508"/>
                  </a:cubicBezTo>
                  <a:lnTo>
                    <a:pt x="363162" y="219042"/>
                  </a:lnTo>
                  <a:cubicBezTo>
                    <a:pt x="363162" y="205562"/>
                    <a:pt x="353057" y="198822"/>
                    <a:pt x="342952" y="198822"/>
                  </a:cubicBezTo>
                  <a:close/>
                  <a:moveTo>
                    <a:pt x="265480" y="198822"/>
                  </a:moveTo>
                  <a:cubicBezTo>
                    <a:pt x="252007" y="198822"/>
                    <a:pt x="245270" y="205562"/>
                    <a:pt x="245270" y="219042"/>
                  </a:cubicBezTo>
                  <a:cubicBezTo>
                    <a:pt x="245270" y="219042"/>
                    <a:pt x="245270" y="219042"/>
                    <a:pt x="245270" y="323508"/>
                  </a:cubicBezTo>
                  <a:cubicBezTo>
                    <a:pt x="245270" y="333617"/>
                    <a:pt x="252007" y="343727"/>
                    <a:pt x="265480" y="343727"/>
                  </a:cubicBezTo>
                  <a:cubicBezTo>
                    <a:pt x="275585" y="343727"/>
                    <a:pt x="282322" y="333617"/>
                    <a:pt x="282322" y="323508"/>
                  </a:cubicBezTo>
                  <a:lnTo>
                    <a:pt x="282322" y="219042"/>
                  </a:lnTo>
                  <a:cubicBezTo>
                    <a:pt x="282322" y="205562"/>
                    <a:pt x="275585" y="198822"/>
                    <a:pt x="265480" y="198822"/>
                  </a:cubicBezTo>
                  <a:close/>
                  <a:moveTo>
                    <a:pt x="184640" y="198822"/>
                  </a:moveTo>
                  <a:cubicBezTo>
                    <a:pt x="174535" y="198822"/>
                    <a:pt x="164430" y="205562"/>
                    <a:pt x="164430" y="219042"/>
                  </a:cubicBezTo>
                  <a:cubicBezTo>
                    <a:pt x="164430" y="219042"/>
                    <a:pt x="164430" y="219042"/>
                    <a:pt x="164430" y="323508"/>
                  </a:cubicBezTo>
                  <a:cubicBezTo>
                    <a:pt x="164430" y="333617"/>
                    <a:pt x="174535" y="343727"/>
                    <a:pt x="184640" y="343727"/>
                  </a:cubicBezTo>
                  <a:cubicBezTo>
                    <a:pt x="194745" y="343727"/>
                    <a:pt x="204850" y="333617"/>
                    <a:pt x="204850" y="323508"/>
                  </a:cubicBezTo>
                  <a:lnTo>
                    <a:pt x="204850" y="219042"/>
                  </a:lnTo>
                  <a:cubicBezTo>
                    <a:pt x="204850" y="205562"/>
                    <a:pt x="194745" y="198822"/>
                    <a:pt x="184640" y="198822"/>
                  </a:cubicBezTo>
                  <a:close/>
                  <a:moveTo>
                    <a:pt x="177904" y="50548"/>
                  </a:moveTo>
                  <a:cubicBezTo>
                    <a:pt x="171167" y="50548"/>
                    <a:pt x="164430" y="57288"/>
                    <a:pt x="164430" y="64028"/>
                  </a:cubicBezTo>
                  <a:lnTo>
                    <a:pt x="164430" y="117945"/>
                  </a:lnTo>
                  <a:cubicBezTo>
                    <a:pt x="164430" y="117945"/>
                    <a:pt x="164430" y="117945"/>
                    <a:pt x="363162" y="117945"/>
                  </a:cubicBezTo>
                  <a:cubicBezTo>
                    <a:pt x="363162" y="117945"/>
                    <a:pt x="363162" y="117945"/>
                    <a:pt x="363162" y="64028"/>
                  </a:cubicBezTo>
                  <a:cubicBezTo>
                    <a:pt x="363162" y="57288"/>
                    <a:pt x="356425" y="50548"/>
                    <a:pt x="349688" y="50548"/>
                  </a:cubicBezTo>
                  <a:cubicBezTo>
                    <a:pt x="349688" y="50548"/>
                    <a:pt x="349688" y="50548"/>
                    <a:pt x="177904" y="50548"/>
                  </a:cubicBezTo>
                  <a:close/>
                  <a:moveTo>
                    <a:pt x="177904" y="0"/>
                  </a:moveTo>
                  <a:cubicBezTo>
                    <a:pt x="177904" y="0"/>
                    <a:pt x="177904" y="0"/>
                    <a:pt x="349688" y="0"/>
                  </a:cubicBezTo>
                  <a:cubicBezTo>
                    <a:pt x="383372" y="0"/>
                    <a:pt x="413687" y="26959"/>
                    <a:pt x="413687" y="64028"/>
                  </a:cubicBezTo>
                  <a:cubicBezTo>
                    <a:pt x="413687" y="64028"/>
                    <a:pt x="413687" y="64028"/>
                    <a:pt x="413687" y="117945"/>
                  </a:cubicBezTo>
                  <a:cubicBezTo>
                    <a:pt x="413687" y="117945"/>
                    <a:pt x="413687" y="117945"/>
                    <a:pt x="477685" y="117945"/>
                  </a:cubicBezTo>
                  <a:cubicBezTo>
                    <a:pt x="494527" y="117945"/>
                    <a:pt x="508000" y="131425"/>
                    <a:pt x="508000" y="144904"/>
                  </a:cubicBezTo>
                  <a:cubicBezTo>
                    <a:pt x="508000" y="144904"/>
                    <a:pt x="508000" y="144904"/>
                    <a:pt x="508000" y="205562"/>
                  </a:cubicBezTo>
                  <a:cubicBezTo>
                    <a:pt x="508000" y="222411"/>
                    <a:pt x="494527" y="232521"/>
                    <a:pt x="477685" y="232521"/>
                  </a:cubicBezTo>
                  <a:cubicBezTo>
                    <a:pt x="477685" y="232521"/>
                    <a:pt x="477685" y="232521"/>
                    <a:pt x="470948" y="232521"/>
                  </a:cubicBezTo>
                  <a:cubicBezTo>
                    <a:pt x="470948" y="232521"/>
                    <a:pt x="470948" y="232521"/>
                    <a:pt x="440633" y="397645"/>
                  </a:cubicBezTo>
                  <a:cubicBezTo>
                    <a:pt x="437265" y="411125"/>
                    <a:pt x="427160" y="421234"/>
                    <a:pt x="413687" y="421234"/>
                  </a:cubicBezTo>
                  <a:cubicBezTo>
                    <a:pt x="413687" y="421234"/>
                    <a:pt x="413687" y="421234"/>
                    <a:pt x="177904" y="421234"/>
                  </a:cubicBezTo>
                  <a:cubicBezTo>
                    <a:pt x="177904" y="417864"/>
                    <a:pt x="177904" y="411125"/>
                    <a:pt x="177904" y="404385"/>
                  </a:cubicBezTo>
                  <a:cubicBezTo>
                    <a:pt x="177904" y="350467"/>
                    <a:pt x="134115" y="306658"/>
                    <a:pt x="83590" y="306658"/>
                  </a:cubicBezTo>
                  <a:cubicBezTo>
                    <a:pt x="76854" y="306658"/>
                    <a:pt x="73485" y="306658"/>
                    <a:pt x="70117" y="310028"/>
                  </a:cubicBezTo>
                  <a:cubicBezTo>
                    <a:pt x="70117" y="310028"/>
                    <a:pt x="70117" y="310028"/>
                    <a:pt x="56644" y="232521"/>
                  </a:cubicBezTo>
                  <a:cubicBezTo>
                    <a:pt x="56644" y="232521"/>
                    <a:pt x="56644" y="232521"/>
                    <a:pt x="46539" y="232521"/>
                  </a:cubicBezTo>
                  <a:cubicBezTo>
                    <a:pt x="33065" y="232521"/>
                    <a:pt x="19592" y="222411"/>
                    <a:pt x="19592" y="205562"/>
                  </a:cubicBezTo>
                  <a:cubicBezTo>
                    <a:pt x="19592" y="205562"/>
                    <a:pt x="19592" y="205562"/>
                    <a:pt x="19592" y="144904"/>
                  </a:cubicBezTo>
                  <a:cubicBezTo>
                    <a:pt x="19592" y="131425"/>
                    <a:pt x="33065" y="117945"/>
                    <a:pt x="46539" y="117945"/>
                  </a:cubicBezTo>
                  <a:cubicBezTo>
                    <a:pt x="46539" y="117945"/>
                    <a:pt x="46539" y="117945"/>
                    <a:pt x="113905" y="117945"/>
                  </a:cubicBezTo>
                  <a:cubicBezTo>
                    <a:pt x="113905" y="117945"/>
                    <a:pt x="113905" y="117945"/>
                    <a:pt x="113905" y="64028"/>
                  </a:cubicBezTo>
                  <a:cubicBezTo>
                    <a:pt x="113905" y="26959"/>
                    <a:pt x="144220" y="0"/>
                    <a:pt x="177904" y="0"/>
                  </a:cubicBezTo>
                  <a:close/>
                </a:path>
              </a:pathLst>
            </a:custGeom>
            <a:solidFill>
              <a:schemeClr val="bg1"/>
            </a:solidFill>
            <a:ln>
              <a:noFill/>
            </a:ln>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1200" dirty="0">
                <a:latin typeface="Noto Sans S Chinese Bold" panose="020B0800000000000000" pitchFamily="34" charset="-122"/>
              </a:endParaRPr>
            </a:p>
          </p:txBody>
        </p:sp>
        <p:sp>
          <p:nvSpPr>
            <p:cNvPr id="29" name="iṩlíďê"/>
            <p:cNvSpPr>
              <a:spLocks noChangeAspect="1"/>
            </p:cNvSpPr>
            <p:nvPr/>
          </p:nvSpPr>
          <p:spPr bwMode="auto">
            <a:xfrm>
              <a:off x="3944560" y="2706278"/>
              <a:ext cx="380925" cy="381053"/>
            </a:xfrm>
            <a:custGeom>
              <a:avLst/>
              <a:gdLst>
                <a:gd name="connsiteX0" fmla="*/ 300018 w 504946"/>
                <a:gd name="connsiteY0" fmla="*/ 247245 h 505116"/>
                <a:gd name="connsiteX1" fmla="*/ 308103 w 504946"/>
                <a:gd name="connsiteY1" fmla="*/ 250073 h 505116"/>
                <a:gd name="connsiteX2" fmla="*/ 317401 w 504946"/>
                <a:gd name="connsiteY2" fmla="*/ 262195 h 505116"/>
                <a:gd name="connsiteX3" fmla="*/ 308103 w 504946"/>
                <a:gd name="connsiteY3" fmla="*/ 292094 h 505116"/>
                <a:gd name="connsiteX4" fmla="*/ 273336 w 504946"/>
                <a:gd name="connsiteY4" fmla="*/ 257346 h 505116"/>
                <a:gd name="connsiteX5" fmla="*/ 291124 w 504946"/>
                <a:gd name="connsiteY5" fmla="*/ 248861 h 505116"/>
                <a:gd name="connsiteX6" fmla="*/ 300018 w 504946"/>
                <a:gd name="connsiteY6" fmla="*/ 247245 h 505116"/>
                <a:gd name="connsiteX7" fmla="*/ 198704 w 504946"/>
                <a:gd name="connsiteY7" fmla="*/ 220472 h 505116"/>
                <a:gd name="connsiteX8" fmla="*/ 230192 w 504946"/>
                <a:gd name="connsiteY8" fmla="*/ 252011 h 505116"/>
                <a:gd name="connsiteX9" fmla="*/ 221715 w 504946"/>
                <a:gd name="connsiteY9" fmla="*/ 256054 h 505116"/>
                <a:gd name="connsiteX10" fmla="*/ 212430 w 504946"/>
                <a:gd name="connsiteY10" fmla="*/ 258884 h 505116"/>
                <a:gd name="connsiteX11" fmla="*/ 203548 w 504946"/>
                <a:gd name="connsiteY11" fmla="*/ 258480 h 505116"/>
                <a:gd name="connsiteX12" fmla="*/ 195878 w 504946"/>
                <a:gd name="connsiteY12" fmla="*/ 252819 h 505116"/>
                <a:gd name="connsiteX13" fmla="*/ 192245 w 504946"/>
                <a:gd name="connsiteY13" fmla="*/ 244328 h 505116"/>
                <a:gd name="connsiteX14" fmla="*/ 198704 w 504946"/>
                <a:gd name="connsiteY14" fmla="*/ 220472 h 505116"/>
                <a:gd name="connsiteX15" fmla="*/ 239426 w 504946"/>
                <a:gd name="connsiteY15" fmla="*/ 166012 h 505116"/>
                <a:gd name="connsiteX16" fmla="*/ 202691 w 504946"/>
                <a:gd name="connsiteY16" fmla="*/ 178934 h 505116"/>
                <a:gd name="connsiteX17" fmla="*/ 198251 w 504946"/>
                <a:gd name="connsiteY17" fmla="*/ 182165 h 505116"/>
                <a:gd name="connsiteX18" fmla="*/ 197443 w 504946"/>
                <a:gd name="connsiteY18" fmla="*/ 181357 h 505116"/>
                <a:gd name="connsiteX19" fmla="*/ 187755 w 504946"/>
                <a:gd name="connsiteY19" fmla="*/ 171665 h 505116"/>
                <a:gd name="connsiteX20" fmla="*/ 173626 w 504946"/>
                <a:gd name="connsiteY20" fmla="*/ 168435 h 505116"/>
                <a:gd name="connsiteX21" fmla="*/ 164745 w 504946"/>
                <a:gd name="connsiteY21" fmla="*/ 180146 h 505116"/>
                <a:gd name="connsiteX22" fmla="*/ 168782 w 504946"/>
                <a:gd name="connsiteY22" fmla="*/ 190645 h 505116"/>
                <a:gd name="connsiteX23" fmla="*/ 178470 w 504946"/>
                <a:gd name="connsiteY23" fmla="*/ 200336 h 505116"/>
                <a:gd name="connsiteX24" fmla="*/ 179278 w 504946"/>
                <a:gd name="connsiteY24" fmla="*/ 201144 h 505116"/>
                <a:gd name="connsiteX25" fmla="*/ 164745 w 504946"/>
                <a:gd name="connsiteY25" fmla="*/ 238295 h 505116"/>
                <a:gd name="connsiteX26" fmla="*/ 167975 w 504946"/>
                <a:gd name="connsiteY26" fmla="*/ 256871 h 505116"/>
                <a:gd name="connsiteX27" fmla="*/ 178874 w 504946"/>
                <a:gd name="connsiteY27" fmla="*/ 273831 h 505116"/>
                <a:gd name="connsiteX28" fmla="*/ 195425 w 504946"/>
                <a:gd name="connsiteY28" fmla="*/ 284330 h 505116"/>
                <a:gd name="connsiteX29" fmla="*/ 213994 w 504946"/>
                <a:gd name="connsiteY29" fmla="*/ 285945 h 505116"/>
                <a:gd name="connsiteX30" fmla="*/ 249922 w 504946"/>
                <a:gd name="connsiteY30" fmla="*/ 271812 h 505116"/>
                <a:gd name="connsiteX31" fmla="*/ 287464 w 504946"/>
                <a:gd name="connsiteY31" fmla="*/ 309770 h 505116"/>
                <a:gd name="connsiteX32" fmla="*/ 268895 w 504946"/>
                <a:gd name="connsiteY32" fmla="*/ 315424 h 505116"/>
                <a:gd name="connsiteX33" fmla="*/ 259206 w 504946"/>
                <a:gd name="connsiteY33" fmla="*/ 314212 h 505116"/>
                <a:gd name="connsiteX34" fmla="*/ 254766 w 504946"/>
                <a:gd name="connsiteY34" fmla="*/ 312597 h 505116"/>
                <a:gd name="connsiteX35" fmla="*/ 250325 w 504946"/>
                <a:gd name="connsiteY35" fmla="*/ 310174 h 505116"/>
                <a:gd name="connsiteX36" fmla="*/ 235793 w 504946"/>
                <a:gd name="connsiteY36" fmla="*/ 311789 h 505116"/>
                <a:gd name="connsiteX37" fmla="*/ 231352 w 504946"/>
                <a:gd name="connsiteY37" fmla="*/ 326327 h 505116"/>
                <a:gd name="connsiteX38" fmla="*/ 235793 w 504946"/>
                <a:gd name="connsiteY38" fmla="*/ 332788 h 505116"/>
                <a:gd name="connsiteX39" fmla="*/ 239830 w 504946"/>
                <a:gd name="connsiteY39" fmla="*/ 335211 h 505116"/>
                <a:gd name="connsiteX40" fmla="*/ 244270 w 504946"/>
                <a:gd name="connsiteY40" fmla="*/ 337230 h 505116"/>
                <a:gd name="connsiteX41" fmla="*/ 263647 w 504946"/>
                <a:gd name="connsiteY41" fmla="*/ 342076 h 505116"/>
                <a:gd name="connsiteX42" fmla="*/ 301189 w 504946"/>
                <a:gd name="connsiteY42" fmla="*/ 333192 h 505116"/>
                <a:gd name="connsiteX43" fmla="*/ 307244 w 504946"/>
                <a:gd name="connsiteY43" fmla="*/ 329154 h 505116"/>
                <a:gd name="connsiteX44" fmla="*/ 318547 w 504946"/>
                <a:gd name="connsiteY44" fmla="*/ 340460 h 505116"/>
                <a:gd name="connsiteX45" fmla="*/ 332676 w 504946"/>
                <a:gd name="connsiteY45" fmla="*/ 343691 h 505116"/>
                <a:gd name="connsiteX46" fmla="*/ 341557 w 504946"/>
                <a:gd name="connsiteY46" fmla="*/ 331576 h 505116"/>
                <a:gd name="connsiteX47" fmla="*/ 337520 w 504946"/>
                <a:gd name="connsiteY47" fmla="*/ 321481 h 505116"/>
                <a:gd name="connsiteX48" fmla="*/ 327428 w 504946"/>
                <a:gd name="connsiteY48" fmla="*/ 310982 h 505116"/>
                <a:gd name="connsiteX49" fmla="*/ 344786 w 504946"/>
                <a:gd name="connsiteY49" fmla="*/ 274638 h 505116"/>
                <a:gd name="connsiteX50" fmla="*/ 334694 w 504946"/>
                <a:gd name="connsiteY50" fmla="*/ 238295 h 505116"/>
                <a:gd name="connsiteX51" fmla="*/ 310474 w 504946"/>
                <a:gd name="connsiteY51" fmla="*/ 221739 h 505116"/>
                <a:gd name="connsiteX52" fmla="*/ 274950 w 504946"/>
                <a:gd name="connsiteY52" fmla="*/ 226181 h 505116"/>
                <a:gd name="connsiteX53" fmla="*/ 253555 w 504946"/>
                <a:gd name="connsiteY53" fmla="*/ 237487 h 505116"/>
                <a:gd name="connsiteX54" fmla="*/ 217627 w 504946"/>
                <a:gd name="connsiteY54" fmla="*/ 201548 h 505116"/>
                <a:gd name="connsiteX55" fmla="*/ 235793 w 504946"/>
                <a:gd name="connsiteY55" fmla="*/ 193472 h 505116"/>
                <a:gd name="connsiteX56" fmla="*/ 245077 w 504946"/>
                <a:gd name="connsiteY56" fmla="*/ 193472 h 505116"/>
                <a:gd name="connsiteX57" fmla="*/ 249518 w 504946"/>
                <a:gd name="connsiteY57" fmla="*/ 195087 h 505116"/>
                <a:gd name="connsiteX58" fmla="*/ 253958 w 504946"/>
                <a:gd name="connsiteY58" fmla="*/ 197106 h 505116"/>
                <a:gd name="connsiteX59" fmla="*/ 268491 w 504946"/>
                <a:gd name="connsiteY59" fmla="*/ 195087 h 505116"/>
                <a:gd name="connsiteX60" fmla="*/ 272124 w 504946"/>
                <a:gd name="connsiteY60" fmla="*/ 180146 h 505116"/>
                <a:gd name="connsiteX61" fmla="*/ 267280 w 504946"/>
                <a:gd name="connsiteY61" fmla="*/ 174088 h 505116"/>
                <a:gd name="connsiteX62" fmla="*/ 262839 w 504946"/>
                <a:gd name="connsiteY62" fmla="*/ 171665 h 505116"/>
                <a:gd name="connsiteX63" fmla="*/ 257995 w 504946"/>
                <a:gd name="connsiteY63" fmla="*/ 169243 h 505116"/>
                <a:gd name="connsiteX64" fmla="*/ 239426 w 504946"/>
                <a:gd name="connsiteY64" fmla="*/ 166012 h 505116"/>
                <a:gd name="connsiteX65" fmla="*/ 73110 w 504946"/>
                <a:gd name="connsiteY65" fmla="*/ 54357 h 505116"/>
                <a:gd name="connsiteX66" fmla="*/ 59789 w 504946"/>
                <a:gd name="connsiteY66" fmla="*/ 59809 h 505116"/>
                <a:gd name="connsiteX67" fmla="*/ 59789 w 504946"/>
                <a:gd name="connsiteY67" fmla="*/ 86460 h 505116"/>
                <a:gd name="connsiteX68" fmla="*/ 79569 w 504946"/>
                <a:gd name="connsiteY68" fmla="*/ 106247 h 505116"/>
                <a:gd name="connsiteX69" fmla="*/ 106212 w 504946"/>
                <a:gd name="connsiteY69" fmla="*/ 106247 h 505116"/>
                <a:gd name="connsiteX70" fmla="*/ 106212 w 504946"/>
                <a:gd name="connsiteY70" fmla="*/ 79596 h 505116"/>
                <a:gd name="connsiteX71" fmla="*/ 86431 w 504946"/>
                <a:gd name="connsiteY71" fmla="*/ 59809 h 505116"/>
                <a:gd name="connsiteX72" fmla="*/ 73110 w 504946"/>
                <a:gd name="connsiteY72" fmla="*/ 54357 h 505116"/>
                <a:gd name="connsiteX73" fmla="*/ 27898 w 504946"/>
                <a:gd name="connsiteY73" fmla="*/ 44 h 505116"/>
                <a:gd name="connsiteX74" fmla="*/ 200269 w 504946"/>
                <a:gd name="connsiteY74" fmla="*/ 14581 h 505116"/>
                <a:gd name="connsiteX75" fmla="*/ 216416 w 504946"/>
                <a:gd name="connsiteY75" fmla="*/ 22254 h 505116"/>
                <a:gd name="connsiteX76" fmla="*/ 497377 w 504946"/>
                <a:gd name="connsiteY76" fmla="*/ 303309 h 505116"/>
                <a:gd name="connsiteX77" fmla="*/ 497377 w 504946"/>
                <a:gd name="connsiteY77" fmla="*/ 339653 h 505116"/>
                <a:gd name="connsiteX78" fmla="*/ 339538 w 504946"/>
                <a:gd name="connsiteY78" fmla="*/ 497545 h 505116"/>
                <a:gd name="connsiteX79" fmla="*/ 303207 w 504946"/>
                <a:gd name="connsiteY79" fmla="*/ 497545 h 505116"/>
                <a:gd name="connsiteX80" fmla="*/ 22246 w 504946"/>
                <a:gd name="connsiteY80" fmla="*/ 216489 h 505116"/>
                <a:gd name="connsiteX81" fmla="*/ 14576 w 504946"/>
                <a:gd name="connsiteY81" fmla="*/ 200336 h 505116"/>
                <a:gd name="connsiteX82" fmla="*/ 44 w 504946"/>
                <a:gd name="connsiteY82" fmla="*/ 27907 h 505116"/>
                <a:gd name="connsiteX83" fmla="*/ 7714 w 504946"/>
                <a:gd name="connsiteY83" fmla="*/ 7716 h 505116"/>
                <a:gd name="connsiteX84" fmla="*/ 27898 w 504946"/>
                <a:gd name="connsiteY84" fmla="*/ 44 h 50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04946" h="505116">
                  <a:moveTo>
                    <a:pt x="300018" y="247245"/>
                  </a:moveTo>
                  <a:cubicBezTo>
                    <a:pt x="302848" y="247649"/>
                    <a:pt x="305678" y="248457"/>
                    <a:pt x="308103" y="250073"/>
                  </a:cubicBezTo>
                  <a:cubicBezTo>
                    <a:pt x="312146" y="252902"/>
                    <a:pt x="315784" y="257346"/>
                    <a:pt x="317401" y="262195"/>
                  </a:cubicBezTo>
                  <a:cubicBezTo>
                    <a:pt x="320231" y="273104"/>
                    <a:pt x="314572" y="284013"/>
                    <a:pt x="308103" y="292094"/>
                  </a:cubicBezTo>
                  <a:cubicBezTo>
                    <a:pt x="308103" y="292094"/>
                    <a:pt x="308103" y="292094"/>
                    <a:pt x="273336" y="257346"/>
                  </a:cubicBezTo>
                  <a:cubicBezTo>
                    <a:pt x="278996" y="254114"/>
                    <a:pt x="285060" y="250881"/>
                    <a:pt x="291124" y="248861"/>
                  </a:cubicBezTo>
                  <a:cubicBezTo>
                    <a:pt x="293954" y="248053"/>
                    <a:pt x="297188" y="247245"/>
                    <a:pt x="300018" y="247245"/>
                  </a:cubicBezTo>
                  <a:close/>
                  <a:moveTo>
                    <a:pt x="198704" y="220472"/>
                  </a:moveTo>
                  <a:cubicBezTo>
                    <a:pt x="198704" y="220472"/>
                    <a:pt x="198704" y="220472"/>
                    <a:pt x="230192" y="252011"/>
                  </a:cubicBezTo>
                  <a:cubicBezTo>
                    <a:pt x="227366" y="253628"/>
                    <a:pt x="224541" y="254841"/>
                    <a:pt x="221715" y="256054"/>
                  </a:cubicBezTo>
                  <a:cubicBezTo>
                    <a:pt x="218889" y="257267"/>
                    <a:pt x="215659" y="258480"/>
                    <a:pt x="212430" y="258884"/>
                  </a:cubicBezTo>
                  <a:cubicBezTo>
                    <a:pt x="209604" y="259693"/>
                    <a:pt x="206374" y="259693"/>
                    <a:pt x="203548" y="258480"/>
                  </a:cubicBezTo>
                  <a:cubicBezTo>
                    <a:pt x="200723" y="257267"/>
                    <a:pt x="197897" y="255245"/>
                    <a:pt x="195878" y="252819"/>
                  </a:cubicBezTo>
                  <a:cubicBezTo>
                    <a:pt x="194263" y="250393"/>
                    <a:pt x="192649" y="247158"/>
                    <a:pt x="192245" y="244328"/>
                  </a:cubicBezTo>
                  <a:cubicBezTo>
                    <a:pt x="190630" y="235837"/>
                    <a:pt x="194263" y="227346"/>
                    <a:pt x="198704" y="220472"/>
                  </a:cubicBezTo>
                  <a:close/>
                  <a:moveTo>
                    <a:pt x="239426" y="166012"/>
                  </a:moveTo>
                  <a:cubicBezTo>
                    <a:pt x="226105" y="166012"/>
                    <a:pt x="213590" y="171262"/>
                    <a:pt x="202691" y="178934"/>
                  </a:cubicBezTo>
                  <a:cubicBezTo>
                    <a:pt x="201076" y="179742"/>
                    <a:pt x="199462" y="180953"/>
                    <a:pt x="198251" y="182165"/>
                  </a:cubicBezTo>
                  <a:cubicBezTo>
                    <a:pt x="198251" y="182165"/>
                    <a:pt x="198251" y="182165"/>
                    <a:pt x="197443" y="181357"/>
                  </a:cubicBezTo>
                  <a:cubicBezTo>
                    <a:pt x="197443" y="181357"/>
                    <a:pt x="197443" y="181357"/>
                    <a:pt x="187755" y="171665"/>
                  </a:cubicBezTo>
                  <a:cubicBezTo>
                    <a:pt x="184122" y="168031"/>
                    <a:pt x="178470" y="166820"/>
                    <a:pt x="173626" y="168435"/>
                  </a:cubicBezTo>
                  <a:cubicBezTo>
                    <a:pt x="168378" y="170454"/>
                    <a:pt x="165149" y="174896"/>
                    <a:pt x="164745" y="180146"/>
                  </a:cubicBezTo>
                  <a:cubicBezTo>
                    <a:pt x="164342" y="184184"/>
                    <a:pt x="165956" y="187818"/>
                    <a:pt x="168782" y="190645"/>
                  </a:cubicBezTo>
                  <a:cubicBezTo>
                    <a:pt x="168782" y="190645"/>
                    <a:pt x="168782" y="190645"/>
                    <a:pt x="178470" y="200336"/>
                  </a:cubicBezTo>
                  <a:cubicBezTo>
                    <a:pt x="178470" y="200336"/>
                    <a:pt x="178470" y="200336"/>
                    <a:pt x="179278" y="201144"/>
                  </a:cubicBezTo>
                  <a:cubicBezTo>
                    <a:pt x="171204" y="212047"/>
                    <a:pt x="165553" y="224969"/>
                    <a:pt x="164745" y="238295"/>
                  </a:cubicBezTo>
                  <a:cubicBezTo>
                    <a:pt x="164745" y="244756"/>
                    <a:pt x="165553" y="251217"/>
                    <a:pt x="167975" y="256871"/>
                  </a:cubicBezTo>
                  <a:cubicBezTo>
                    <a:pt x="169993" y="263332"/>
                    <a:pt x="174030" y="268985"/>
                    <a:pt x="178874" y="273831"/>
                  </a:cubicBezTo>
                  <a:cubicBezTo>
                    <a:pt x="183314" y="278273"/>
                    <a:pt x="188966" y="282311"/>
                    <a:pt x="195425" y="284330"/>
                  </a:cubicBezTo>
                  <a:cubicBezTo>
                    <a:pt x="201480" y="286349"/>
                    <a:pt x="207939" y="286753"/>
                    <a:pt x="213994" y="285945"/>
                  </a:cubicBezTo>
                  <a:cubicBezTo>
                    <a:pt x="226912" y="284734"/>
                    <a:pt x="238619" y="278273"/>
                    <a:pt x="249922" y="271812"/>
                  </a:cubicBezTo>
                  <a:cubicBezTo>
                    <a:pt x="249922" y="271812"/>
                    <a:pt x="249922" y="271812"/>
                    <a:pt x="287464" y="309770"/>
                  </a:cubicBezTo>
                  <a:cubicBezTo>
                    <a:pt x="281812" y="313001"/>
                    <a:pt x="275353" y="315020"/>
                    <a:pt x="268895" y="315424"/>
                  </a:cubicBezTo>
                  <a:cubicBezTo>
                    <a:pt x="265665" y="315424"/>
                    <a:pt x="262436" y="315020"/>
                    <a:pt x="259206" y="314212"/>
                  </a:cubicBezTo>
                  <a:cubicBezTo>
                    <a:pt x="257592" y="313809"/>
                    <a:pt x="256380" y="313001"/>
                    <a:pt x="254766" y="312597"/>
                  </a:cubicBezTo>
                  <a:cubicBezTo>
                    <a:pt x="253151" y="311789"/>
                    <a:pt x="251940" y="310982"/>
                    <a:pt x="250325" y="310174"/>
                  </a:cubicBezTo>
                  <a:cubicBezTo>
                    <a:pt x="245481" y="307751"/>
                    <a:pt x="239830" y="308559"/>
                    <a:pt x="235793" y="311789"/>
                  </a:cubicBezTo>
                  <a:cubicBezTo>
                    <a:pt x="231352" y="315424"/>
                    <a:pt x="229738" y="321077"/>
                    <a:pt x="231352" y="326327"/>
                  </a:cubicBezTo>
                  <a:cubicBezTo>
                    <a:pt x="232160" y="328750"/>
                    <a:pt x="233774" y="331173"/>
                    <a:pt x="235793" y="332788"/>
                  </a:cubicBezTo>
                  <a:cubicBezTo>
                    <a:pt x="237004" y="333596"/>
                    <a:pt x="238215" y="334403"/>
                    <a:pt x="239830" y="335211"/>
                  </a:cubicBezTo>
                  <a:cubicBezTo>
                    <a:pt x="241444" y="336018"/>
                    <a:pt x="242655" y="336826"/>
                    <a:pt x="244270" y="337230"/>
                  </a:cubicBezTo>
                  <a:cubicBezTo>
                    <a:pt x="250325" y="340057"/>
                    <a:pt x="256784" y="341672"/>
                    <a:pt x="263647" y="342076"/>
                  </a:cubicBezTo>
                  <a:cubicBezTo>
                    <a:pt x="276564" y="343287"/>
                    <a:pt x="289886" y="339653"/>
                    <a:pt x="301189" y="333192"/>
                  </a:cubicBezTo>
                  <a:cubicBezTo>
                    <a:pt x="303207" y="331980"/>
                    <a:pt x="305226" y="330769"/>
                    <a:pt x="307244" y="329154"/>
                  </a:cubicBezTo>
                  <a:cubicBezTo>
                    <a:pt x="307244" y="329154"/>
                    <a:pt x="307244" y="329154"/>
                    <a:pt x="318547" y="340460"/>
                  </a:cubicBezTo>
                  <a:cubicBezTo>
                    <a:pt x="322180" y="344095"/>
                    <a:pt x="327832" y="345306"/>
                    <a:pt x="332676" y="343691"/>
                  </a:cubicBezTo>
                  <a:cubicBezTo>
                    <a:pt x="337520" y="341672"/>
                    <a:pt x="341153" y="336826"/>
                    <a:pt x="341557" y="331576"/>
                  </a:cubicBezTo>
                  <a:cubicBezTo>
                    <a:pt x="341557" y="327942"/>
                    <a:pt x="340346" y="323904"/>
                    <a:pt x="337520" y="321481"/>
                  </a:cubicBezTo>
                  <a:cubicBezTo>
                    <a:pt x="337520" y="321481"/>
                    <a:pt x="337520" y="321481"/>
                    <a:pt x="327428" y="310982"/>
                  </a:cubicBezTo>
                  <a:cubicBezTo>
                    <a:pt x="335905" y="300886"/>
                    <a:pt x="343172" y="288368"/>
                    <a:pt x="344786" y="274638"/>
                  </a:cubicBezTo>
                  <a:cubicBezTo>
                    <a:pt x="346401" y="261716"/>
                    <a:pt x="342768" y="248390"/>
                    <a:pt x="334694" y="238295"/>
                  </a:cubicBezTo>
                  <a:cubicBezTo>
                    <a:pt x="328639" y="230623"/>
                    <a:pt x="320162" y="224565"/>
                    <a:pt x="310474" y="221739"/>
                  </a:cubicBezTo>
                  <a:cubicBezTo>
                    <a:pt x="298363" y="218508"/>
                    <a:pt x="285849" y="221335"/>
                    <a:pt x="274950" y="226181"/>
                  </a:cubicBezTo>
                  <a:cubicBezTo>
                    <a:pt x="267684" y="229411"/>
                    <a:pt x="260417" y="233449"/>
                    <a:pt x="253555" y="237487"/>
                  </a:cubicBezTo>
                  <a:cubicBezTo>
                    <a:pt x="253555" y="237487"/>
                    <a:pt x="253555" y="237487"/>
                    <a:pt x="217627" y="201548"/>
                  </a:cubicBezTo>
                  <a:cubicBezTo>
                    <a:pt x="222875" y="197510"/>
                    <a:pt x="228930" y="194279"/>
                    <a:pt x="235793" y="193472"/>
                  </a:cubicBezTo>
                  <a:cubicBezTo>
                    <a:pt x="239022" y="193068"/>
                    <a:pt x="241848" y="193068"/>
                    <a:pt x="245077" y="193472"/>
                  </a:cubicBezTo>
                  <a:cubicBezTo>
                    <a:pt x="246692" y="193875"/>
                    <a:pt x="248307" y="194279"/>
                    <a:pt x="249518" y="195087"/>
                  </a:cubicBezTo>
                  <a:cubicBezTo>
                    <a:pt x="251133" y="195894"/>
                    <a:pt x="252344" y="196702"/>
                    <a:pt x="253958" y="197106"/>
                  </a:cubicBezTo>
                  <a:cubicBezTo>
                    <a:pt x="258803" y="199529"/>
                    <a:pt x="264454" y="198317"/>
                    <a:pt x="268491" y="195087"/>
                  </a:cubicBezTo>
                  <a:cubicBezTo>
                    <a:pt x="272528" y="191049"/>
                    <a:pt x="273739" y="185395"/>
                    <a:pt x="272124" y="180146"/>
                  </a:cubicBezTo>
                  <a:cubicBezTo>
                    <a:pt x="270913" y="177723"/>
                    <a:pt x="269298" y="175704"/>
                    <a:pt x="267280" y="174088"/>
                  </a:cubicBezTo>
                  <a:cubicBezTo>
                    <a:pt x="266069" y="173281"/>
                    <a:pt x="264454" y="172473"/>
                    <a:pt x="262839" y="171665"/>
                  </a:cubicBezTo>
                  <a:cubicBezTo>
                    <a:pt x="261628" y="170858"/>
                    <a:pt x="260014" y="170050"/>
                    <a:pt x="257995" y="169243"/>
                  </a:cubicBezTo>
                  <a:cubicBezTo>
                    <a:pt x="252344" y="167224"/>
                    <a:pt x="245885" y="166012"/>
                    <a:pt x="239426" y="166012"/>
                  </a:cubicBezTo>
                  <a:close/>
                  <a:moveTo>
                    <a:pt x="73110" y="54357"/>
                  </a:moveTo>
                  <a:cubicBezTo>
                    <a:pt x="68266" y="54357"/>
                    <a:pt x="63422" y="56174"/>
                    <a:pt x="59789" y="59809"/>
                  </a:cubicBezTo>
                  <a:cubicBezTo>
                    <a:pt x="52522" y="67077"/>
                    <a:pt x="52522" y="79192"/>
                    <a:pt x="59789" y="86460"/>
                  </a:cubicBezTo>
                  <a:cubicBezTo>
                    <a:pt x="59789" y="86460"/>
                    <a:pt x="59789" y="86460"/>
                    <a:pt x="79569" y="106247"/>
                  </a:cubicBezTo>
                  <a:cubicBezTo>
                    <a:pt x="87239" y="113920"/>
                    <a:pt x="98945" y="113920"/>
                    <a:pt x="106212" y="106247"/>
                  </a:cubicBezTo>
                  <a:cubicBezTo>
                    <a:pt x="113882" y="98979"/>
                    <a:pt x="113882" y="87268"/>
                    <a:pt x="106212" y="79596"/>
                  </a:cubicBezTo>
                  <a:cubicBezTo>
                    <a:pt x="106212" y="79596"/>
                    <a:pt x="106212" y="79596"/>
                    <a:pt x="86431" y="59809"/>
                  </a:cubicBezTo>
                  <a:cubicBezTo>
                    <a:pt x="82798" y="56174"/>
                    <a:pt x="77954" y="54357"/>
                    <a:pt x="73110" y="54357"/>
                  </a:cubicBezTo>
                  <a:close/>
                  <a:moveTo>
                    <a:pt x="27898" y="44"/>
                  </a:moveTo>
                  <a:cubicBezTo>
                    <a:pt x="27898" y="44"/>
                    <a:pt x="27898" y="44"/>
                    <a:pt x="200269" y="14581"/>
                  </a:cubicBezTo>
                  <a:cubicBezTo>
                    <a:pt x="206324" y="15389"/>
                    <a:pt x="211976" y="17812"/>
                    <a:pt x="216416" y="22254"/>
                  </a:cubicBezTo>
                  <a:cubicBezTo>
                    <a:pt x="216416" y="22254"/>
                    <a:pt x="216416" y="22254"/>
                    <a:pt x="497377" y="303309"/>
                  </a:cubicBezTo>
                  <a:cubicBezTo>
                    <a:pt x="507469" y="313405"/>
                    <a:pt x="507469" y="329557"/>
                    <a:pt x="497377" y="339653"/>
                  </a:cubicBezTo>
                  <a:cubicBezTo>
                    <a:pt x="497377" y="339653"/>
                    <a:pt x="497377" y="339653"/>
                    <a:pt x="339538" y="497545"/>
                  </a:cubicBezTo>
                  <a:cubicBezTo>
                    <a:pt x="329447" y="507640"/>
                    <a:pt x="313299" y="507640"/>
                    <a:pt x="303207" y="497545"/>
                  </a:cubicBezTo>
                  <a:cubicBezTo>
                    <a:pt x="303207" y="497545"/>
                    <a:pt x="303207" y="497545"/>
                    <a:pt x="22246" y="216489"/>
                  </a:cubicBezTo>
                  <a:cubicBezTo>
                    <a:pt x="17806" y="212047"/>
                    <a:pt x="15384" y="206394"/>
                    <a:pt x="14576" y="200336"/>
                  </a:cubicBezTo>
                  <a:cubicBezTo>
                    <a:pt x="14576" y="200336"/>
                    <a:pt x="14576" y="200336"/>
                    <a:pt x="44" y="27907"/>
                  </a:cubicBezTo>
                  <a:cubicBezTo>
                    <a:pt x="-360" y="20638"/>
                    <a:pt x="2062" y="12966"/>
                    <a:pt x="7714" y="7716"/>
                  </a:cubicBezTo>
                  <a:cubicBezTo>
                    <a:pt x="12962" y="2063"/>
                    <a:pt x="20632" y="-360"/>
                    <a:pt x="27898" y="44"/>
                  </a:cubicBezTo>
                  <a:close/>
                </a:path>
              </a:pathLst>
            </a:custGeom>
            <a:solidFill>
              <a:schemeClr val="bg1"/>
            </a:solidFill>
            <a:ln>
              <a:noFill/>
            </a:ln>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1200" dirty="0">
                <a:latin typeface="Noto Sans S Chinese Bold" panose="020B0800000000000000" pitchFamily="34" charset="-122"/>
              </a:endParaRPr>
            </a:p>
          </p:txBody>
        </p:sp>
      </p:grpSp>
      <p:grpSp>
        <p:nvGrpSpPr>
          <p:cNvPr id="30" name="组合 29"/>
          <p:cNvGrpSpPr/>
          <p:nvPr/>
        </p:nvGrpSpPr>
        <p:grpSpPr>
          <a:xfrm>
            <a:off x="2370687" y="4659441"/>
            <a:ext cx="2809518" cy="941869"/>
            <a:chOff x="978359" y="3615909"/>
            <a:chExt cx="2809518" cy="941869"/>
          </a:xfrm>
        </p:grpSpPr>
        <p:sp>
          <p:nvSpPr>
            <p:cNvPr id="31" name="文本框 30"/>
            <p:cNvSpPr txBox="1"/>
            <p:nvPr/>
          </p:nvSpPr>
          <p:spPr>
            <a:xfrm>
              <a:off x="1124532" y="3615909"/>
              <a:ext cx="2663345"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bg1">
                      <a:lumMod val="50000"/>
                    </a:schemeClr>
                  </a:solidFill>
                  <a:latin typeface="Noto Sans S Chinese Bold" panose="020B0800000000000000" pitchFamily="34" charset="-122"/>
                  <a:ea typeface="Noto Sans S Chinese Bold" panose="020B0800000000000000" pitchFamily="34" charset="-122"/>
                </a:rPr>
                <a:t>特征工程和特征选择</a:t>
              </a:r>
              <a:endParaRPr lang="zh-CN" altLang="en-US"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32" name="文本框 31"/>
            <p:cNvSpPr txBox="1"/>
            <p:nvPr/>
          </p:nvSpPr>
          <p:spPr>
            <a:xfrm>
              <a:off x="978359" y="4127917"/>
              <a:ext cx="2809518" cy="429861"/>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000" dirty="0">
                  <a:solidFill>
                    <a:schemeClr val="bg1">
                      <a:lumMod val="50000"/>
                    </a:schemeClr>
                  </a:solidFill>
                  <a:latin typeface="Noto Sans S Chinese Bold" panose="020B0800000000000000" pitchFamily="34" charset="-122"/>
                  <a:ea typeface="+mj-ea"/>
                </a:rPr>
                <a:t>为模型提供有效数据，依靠不同的维度选取数据，让数据发挥最大的价值</a:t>
              </a:r>
              <a:endParaRPr lang="en-US" altLang="zh-CN" sz="1000" dirty="0">
                <a:solidFill>
                  <a:schemeClr val="bg1">
                    <a:lumMod val="50000"/>
                  </a:schemeClr>
                </a:solidFill>
                <a:latin typeface="Noto Sans S Chinese Bold" panose="020B0800000000000000" pitchFamily="34" charset="-122"/>
                <a:ea typeface="+mj-ea"/>
              </a:endParaRPr>
            </a:p>
          </p:txBody>
        </p:sp>
      </p:grpSp>
      <p:grpSp>
        <p:nvGrpSpPr>
          <p:cNvPr id="33" name="组合 32"/>
          <p:cNvGrpSpPr/>
          <p:nvPr/>
        </p:nvGrpSpPr>
        <p:grpSpPr>
          <a:xfrm>
            <a:off x="7993242" y="5126822"/>
            <a:ext cx="2809518" cy="943848"/>
            <a:chOff x="978359" y="3789363"/>
            <a:chExt cx="2809518" cy="943848"/>
          </a:xfrm>
        </p:grpSpPr>
        <p:sp>
          <p:nvSpPr>
            <p:cNvPr id="34" name="文本框 33"/>
            <p:cNvSpPr txBox="1"/>
            <p:nvPr/>
          </p:nvSpPr>
          <p:spPr>
            <a:xfrm>
              <a:off x="978359" y="3789363"/>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lumMod val="50000"/>
                    </a:schemeClr>
                  </a:solidFill>
                  <a:latin typeface="Noto Sans S Chinese Bold" panose="020B0800000000000000" pitchFamily="34" charset="-122"/>
                  <a:ea typeface="Noto Sans S Chinese Bold" panose="020B0800000000000000" pitchFamily="34" charset="-122"/>
                </a:rPr>
                <a:t>模型训练</a:t>
              </a:r>
              <a:endParaRPr lang="zh-CN" altLang="en-US"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35" name="文本框 34"/>
            <p:cNvSpPr txBox="1"/>
            <p:nvPr/>
          </p:nvSpPr>
          <p:spPr>
            <a:xfrm>
              <a:off x="978359" y="4127917"/>
              <a:ext cx="2809518" cy="60529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00" dirty="0">
                  <a:solidFill>
                    <a:schemeClr val="bg1">
                      <a:lumMod val="50000"/>
                    </a:schemeClr>
                  </a:solidFill>
                  <a:latin typeface="Noto Sans S Chinese Bold" panose="020B0800000000000000" pitchFamily="34" charset="-122"/>
                  <a:ea typeface="+mj-ea"/>
                </a:rPr>
                <a:t>机器学习</a:t>
              </a:r>
              <a:endParaRPr lang="en-US" altLang="zh-CN" sz="1000" dirty="0">
                <a:solidFill>
                  <a:schemeClr val="bg1">
                    <a:lumMod val="50000"/>
                  </a:schemeClr>
                </a:solidFill>
                <a:latin typeface="Noto Sans S Chinese Bold" panose="020B0800000000000000" pitchFamily="34" charset="-122"/>
                <a:ea typeface="+mj-ea"/>
              </a:endParaRPr>
            </a:p>
            <a:p>
              <a:pPr>
                <a:lnSpc>
                  <a:spcPct val="114000"/>
                </a:lnSpc>
              </a:pPr>
              <a:r>
                <a:rPr lang="zh-CN" altLang="en-US" sz="1000" dirty="0">
                  <a:solidFill>
                    <a:schemeClr val="bg1">
                      <a:lumMod val="50000"/>
                    </a:schemeClr>
                  </a:solidFill>
                  <a:latin typeface="Noto Sans S Chinese Bold" panose="020B0800000000000000" pitchFamily="34" charset="-122"/>
                  <a:ea typeface="+mj-ea"/>
                </a:rPr>
                <a:t>深度学习</a:t>
              </a:r>
              <a:endParaRPr lang="en-US" altLang="zh-CN" sz="1000" dirty="0">
                <a:solidFill>
                  <a:schemeClr val="bg1">
                    <a:lumMod val="50000"/>
                  </a:schemeClr>
                </a:solidFill>
                <a:latin typeface="Noto Sans S Chinese Bold" panose="020B0800000000000000" pitchFamily="34" charset="-122"/>
                <a:ea typeface="+mj-ea"/>
              </a:endParaRPr>
            </a:p>
            <a:p>
              <a:pPr>
                <a:lnSpc>
                  <a:spcPct val="114000"/>
                </a:lnSpc>
              </a:pPr>
              <a:r>
                <a:rPr lang="en-US" altLang="zh-CN" sz="1000" dirty="0">
                  <a:solidFill>
                    <a:schemeClr val="bg1">
                      <a:lumMod val="50000"/>
                    </a:schemeClr>
                  </a:solidFill>
                  <a:latin typeface="Noto Sans S Chinese Bold" panose="020B0800000000000000" pitchFamily="34" charset="-122"/>
                  <a:ea typeface="+mj-ea"/>
                </a:rPr>
                <a:t>HMM. CRF</a:t>
              </a:r>
              <a:endParaRPr lang="en-US" altLang="zh-CN" sz="1000" dirty="0">
                <a:solidFill>
                  <a:schemeClr val="bg1">
                    <a:lumMod val="50000"/>
                  </a:schemeClr>
                </a:solidFill>
                <a:latin typeface="Noto Sans S Chinese Bold" panose="020B0800000000000000" pitchFamily="34" charset="-122"/>
                <a:ea typeface="+mj-ea"/>
              </a:endParaRPr>
            </a:p>
          </p:txBody>
        </p:sp>
      </p:grpSp>
      <p:grpSp>
        <p:nvGrpSpPr>
          <p:cNvPr id="36" name="组合 35"/>
          <p:cNvGrpSpPr/>
          <p:nvPr/>
        </p:nvGrpSpPr>
        <p:grpSpPr>
          <a:xfrm>
            <a:off x="9060132" y="2144663"/>
            <a:ext cx="2133781" cy="955139"/>
            <a:chOff x="978359" y="3789363"/>
            <a:chExt cx="2133781" cy="955139"/>
          </a:xfrm>
        </p:grpSpPr>
        <p:sp>
          <p:nvSpPr>
            <p:cNvPr id="37" name="文本框 36"/>
            <p:cNvSpPr txBox="1"/>
            <p:nvPr/>
          </p:nvSpPr>
          <p:spPr>
            <a:xfrm>
              <a:off x="978359" y="3789363"/>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lumMod val="50000"/>
                    </a:schemeClr>
                  </a:solidFill>
                  <a:latin typeface="Noto Sans S Chinese Bold" panose="020B0800000000000000" pitchFamily="34" charset="-122"/>
                  <a:ea typeface="Noto Sans S Chinese Bold" panose="020B0800000000000000" pitchFamily="34" charset="-122"/>
                </a:rPr>
                <a:t>模型评估</a:t>
              </a:r>
              <a:endParaRPr lang="zh-CN" altLang="en-US"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38" name="文本框 37"/>
            <p:cNvSpPr txBox="1"/>
            <p:nvPr/>
          </p:nvSpPr>
          <p:spPr>
            <a:xfrm>
              <a:off x="978359" y="4127917"/>
              <a:ext cx="2133781" cy="61658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00" dirty="0">
                  <a:solidFill>
                    <a:schemeClr val="bg1">
                      <a:lumMod val="50000"/>
                    </a:schemeClr>
                  </a:solidFill>
                  <a:latin typeface="Noto Sans S Chinese Bold" panose="020B0800000000000000" pitchFamily="34" charset="-122"/>
                  <a:ea typeface="+mj-ea"/>
                </a:rPr>
                <a:t>过拟合</a:t>
              </a:r>
              <a:endParaRPr lang="en-US" altLang="zh-CN" sz="1000" dirty="0">
                <a:solidFill>
                  <a:schemeClr val="bg1">
                    <a:lumMod val="50000"/>
                  </a:schemeClr>
                </a:solidFill>
                <a:latin typeface="Noto Sans S Chinese Bold" panose="020B0800000000000000" pitchFamily="34" charset="-122"/>
                <a:ea typeface="+mj-ea"/>
              </a:endParaRPr>
            </a:p>
            <a:p>
              <a:pPr>
                <a:lnSpc>
                  <a:spcPct val="114000"/>
                </a:lnSpc>
              </a:pPr>
              <a:r>
                <a:rPr lang="zh-CN" altLang="en-US" sz="1000" dirty="0">
                  <a:solidFill>
                    <a:schemeClr val="bg1">
                      <a:lumMod val="50000"/>
                    </a:schemeClr>
                  </a:solidFill>
                  <a:latin typeface="Noto Sans S Chinese Bold" panose="020B0800000000000000" pitchFamily="34" charset="-122"/>
                  <a:ea typeface="+mj-ea"/>
                </a:rPr>
                <a:t>欠拟合</a:t>
              </a:r>
              <a:endParaRPr lang="en-US" altLang="zh-CN" sz="1000" dirty="0">
                <a:solidFill>
                  <a:schemeClr val="bg1">
                    <a:lumMod val="50000"/>
                  </a:schemeClr>
                </a:solidFill>
                <a:latin typeface="Noto Sans S Chinese Bold" panose="020B0800000000000000" pitchFamily="34" charset="-122"/>
                <a:ea typeface="+mj-ea"/>
              </a:endParaRPr>
            </a:p>
            <a:p>
              <a:pPr>
                <a:lnSpc>
                  <a:spcPct val="114000"/>
                </a:lnSpc>
              </a:pPr>
              <a:r>
                <a:rPr lang="zh-CN" altLang="en-US" sz="1000" dirty="0">
                  <a:solidFill>
                    <a:schemeClr val="bg1">
                      <a:lumMod val="50000"/>
                    </a:schemeClr>
                  </a:solidFill>
                  <a:latin typeface="Noto Sans S Chinese Bold" panose="020B0800000000000000" pitchFamily="34" charset="-122"/>
                  <a:ea typeface="+mj-ea"/>
                </a:rPr>
                <a:t>评估方法</a:t>
              </a:r>
              <a:endParaRPr lang="en-US" altLang="zh-CN" sz="1000" dirty="0">
                <a:solidFill>
                  <a:schemeClr val="bg1">
                    <a:lumMod val="50000"/>
                  </a:schemeClr>
                </a:solidFill>
                <a:latin typeface="Noto Sans S Chinese Bold" panose="020B0800000000000000" pitchFamily="34" charset="-122"/>
                <a:ea typeface="+mj-ea"/>
              </a:endParaRPr>
            </a:p>
          </p:txBody>
        </p:sp>
      </p:grpSp>
      <p:grpSp>
        <p:nvGrpSpPr>
          <p:cNvPr id="39" name="组合 38"/>
          <p:cNvGrpSpPr/>
          <p:nvPr/>
        </p:nvGrpSpPr>
        <p:grpSpPr>
          <a:xfrm>
            <a:off x="1009155" y="2004624"/>
            <a:ext cx="2275840" cy="604520"/>
            <a:chOff x="1654095" y="3789363"/>
            <a:chExt cx="2275840" cy="604520"/>
          </a:xfrm>
        </p:grpSpPr>
        <p:sp>
          <p:nvSpPr>
            <p:cNvPr id="40" name="文本框 39"/>
            <p:cNvSpPr txBox="1"/>
            <p:nvPr/>
          </p:nvSpPr>
          <p:spPr>
            <a:xfrm>
              <a:off x="1654096" y="3789363"/>
              <a:ext cx="2133781"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bg1">
                      <a:lumMod val="50000"/>
                    </a:schemeClr>
                  </a:solidFill>
                  <a:latin typeface="Noto Sans S Chinese Bold" panose="020B0800000000000000" pitchFamily="34" charset="-122"/>
                  <a:ea typeface="Noto Sans S Chinese Bold" panose="020B0800000000000000" pitchFamily="34" charset="-122"/>
                </a:rPr>
                <a:t>数据和语料库</a:t>
              </a:r>
              <a:endParaRPr lang="zh-CN" altLang="en-US"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41" name="文本框 40"/>
            <p:cNvSpPr txBox="1"/>
            <p:nvPr/>
          </p:nvSpPr>
          <p:spPr>
            <a:xfrm>
              <a:off x="1654095" y="4127818"/>
              <a:ext cx="2275840" cy="266065"/>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000" dirty="0">
                  <a:solidFill>
                    <a:schemeClr val="bg1">
                      <a:lumMod val="50000"/>
                    </a:schemeClr>
                  </a:solidFill>
                  <a:latin typeface="Noto Sans S Chinese Bold" panose="020B0800000000000000" pitchFamily="34" charset="-122"/>
                  <a:ea typeface="+mj-ea"/>
                </a:rPr>
                <a:t>数据获取，预处理 分词，词性标注</a:t>
              </a:r>
              <a:endParaRPr lang="en-US" altLang="zh-CN" sz="1000" dirty="0">
                <a:solidFill>
                  <a:schemeClr val="bg1">
                    <a:lumMod val="50000"/>
                  </a:schemeClr>
                </a:solidFill>
                <a:latin typeface="Noto Sans S Chinese Bold" panose="020B0800000000000000" pitchFamily="34" charset="-122"/>
                <a:ea typeface="+mj-ea"/>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arn(inVertical)">
                                      <p:cBhvr>
                                        <p:cTn id="7" dur="500"/>
                                        <p:tgtEl>
                                          <p:spTgt spid="4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1+#ppt_w/2"/>
                                          </p:val>
                                        </p:tav>
                                        <p:tav tm="100000">
                                          <p:val>
                                            <p:strVal val="#ppt_x"/>
                                          </p:val>
                                        </p:tav>
                                      </p:tavLst>
                                    </p:anim>
                                    <p:anim calcmode="lin" valueType="num">
                                      <p:cBhvr additive="base">
                                        <p:cTn id="18" dur="500" fill="hold"/>
                                        <p:tgtEl>
                                          <p:spTgt spid="30"/>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1+#ppt_w/2"/>
                                          </p:val>
                                        </p:tav>
                                        <p:tav tm="100000">
                                          <p:val>
                                            <p:strVal val="#ppt_x"/>
                                          </p:val>
                                        </p:tav>
                                      </p:tavLst>
                                    </p:anim>
                                    <p:anim calcmode="lin" valueType="num">
                                      <p:cBhvr additive="base">
                                        <p:cTn id="22" dur="500" fill="hold"/>
                                        <p:tgtEl>
                                          <p:spTgt spid="33"/>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1+#ppt_w/2"/>
                                          </p:val>
                                        </p:tav>
                                        <p:tav tm="100000">
                                          <p:val>
                                            <p:strVal val="#ppt_x"/>
                                          </p:val>
                                        </p:tav>
                                      </p:tavLst>
                                    </p:anim>
                                    <p:anim calcmode="lin" valueType="num">
                                      <p:cBhvr additive="base">
                                        <p:cTn id="26" dur="500" fill="hold"/>
                                        <p:tgtEl>
                                          <p:spTgt spid="36"/>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1+#ppt_w/2"/>
                                          </p:val>
                                        </p:tav>
                                        <p:tav tm="100000">
                                          <p:val>
                                            <p:strVal val="#ppt_x"/>
                                          </p:val>
                                        </p:tav>
                                      </p:tavLst>
                                    </p:anim>
                                    <p:anim calcmode="lin" valueType="num">
                                      <p:cBhvr additive="base">
                                        <p:cTn id="30"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2475</Words>
  <Application>WPS 演示</Application>
  <PresentationFormat>Widescreen</PresentationFormat>
  <Paragraphs>338</Paragraphs>
  <Slides>24</Slides>
  <Notes>24</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24</vt:i4>
      </vt:variant>
    </vt:vector>
  </HeadingPairs>
  <TitlesOfParts>
    <vt:vector size="39" baseType="lpstr">
      <vt:lpstr>Arial</vt:lpstr>
      <vt:lpstr>宋体</vt:lpstr>
      <vt:lpstr>Wingdings</vt:lpstr>
      <vt:lpstr>Noto Sans S Chinese Bold</vt:lpstr>
      <vt:lpstr>Lato Regular</vt:lpstr>
      <vt:lpstr>Calibri</vt:lpstr>
      <vt:lpstr>微软雅黑</vt:lpstr>
      <vt:lpstr>Arial Unicode MS</vt:lpstr>
      <vt:lpstr>Calibri Light</vt:lpstr>
      <vt:lpstr>等线</vt:lpstr>
      <vt:lpstr>Times New Roman</vt:lpstr>
      <vt:lpstr>Open Sans</vt:lpstr>
      <vt:lpstr>等线 Light</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lzjljlc</dc:creator>
  <cp:lastModifiedBy>Administrator</cp:lastModifiedBy>
  <cp:revision>311</cp:revision>
  <dcterms:created xsi:type="dcterms:W3CDTF">2018-02-23T07:21:00Z</dcterms:created>
  <dcterms:modified xsi:type="dcterms:W3CDTF">2019-05-27T06:50:36Z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